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4" r:id="rId3"/>
    <p:sldId id="324" r:id="rId4"/>
    <p:sldId id="318" r:id="rId5"/>
    <p:sldId id="303" r:id="rId6"/>
    <p:sldId id="326" r:id="rId7"/>
    <p:sldId id="294" r:id="rId8"/>
    <p:sldId id="315" r:id="rId9"/>
    <p:sldId id="309" r:id="rId10"/>
    <p:sldId id="262" r:id="rId11"/>
    <p:sldId id="264" r:id="rId12"/>
    <p:sldId id="310" r:id="rId13"/>
    <p:sldId id="321" r:id="rId14"/>
    <p:sldId id="322" r:id="rId15"/>
    <p:sldId id="323" r:id="rId16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>
        <p:scale>
          <a:sx n="80" d="100"/>
          <a:sy n="80" d="100"/>
        </p:scale>
        <p:origin x="-1878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649D7D0-67D8-47F9-AFE6-25C6255B56D1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CEAD06-140D-4FFA-8B2F-89DCC484C4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ED59BF2-63B5-4A1C-BFA5-34334B13D8CB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en-GB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2ABC7E-456D-4FC5-9576-51048ECD38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355D91-38FF-4781-ADF6-5F859958B62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4819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12F53F-16C4-43EE-ABDC-BCF9B0272E2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6867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807C23-38A7-4284-B8D7-E8DE012A5A3F}" type="slidenum">
              <a:rPr lang="sv-S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sv-SE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8915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A5FFA9-C60C-4EDF-A77A-35847A13F2B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096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8B7987-D083-4C97-AF21-6359828C87FA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3011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FC5042-9425-42C2-BD25-F5EAB9EA007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5059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6E5E22-490D-4141-8E78-B2864B05B655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FC1147-55ED-456F-AE64-9DBA50E05CC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441340-C263-499A-B20C-5FA86A7870A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2531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EB2A09-119F-4B30-B921-C361D9680E9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4579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C22545-3386-4265-9CD8-B6AE9085E5E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6627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58506DF-91CE-4E23-B070-0C4A89389CE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8675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473035-E643-4528-A459-3E982565EF6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0723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1DF75B-6F0F-4C0D-9998-75039A0755F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2771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CEFF1C-6077-4F68-A131-6086D416E0A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013CD-B1E3-42CA-8D7A-9725894FD4FD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B566B-B04B-4C1D-86B9-054FBA72A7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7391-9B8D-4A99-89B9-3CF376B17CAB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FBF50-8F8A-4929-A6D2-5D33D7D2CD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9974E-009C-4A6E-BAAD-908D3838AA7E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B176-8362-42ED-A7A2-1CD3310036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792C2-4B93-4A03-AA24-4EB4FEB22163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5BA64-3EFE-49BB-8AAE-6A2DF48D1F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4A6A-71AC-4155-BEDA-06BC05572C41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906B6-68A0-48D6-B502-684FF440A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8EF7-AE92-407F-B13E-AE13DD8A8F38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B0FFD-36F7-41E9-A514-B420043B83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9714-4393-4444-AFAA-2814F94FEC6E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E5C8-075D-4C74-BB30-610A347CE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20B9-0D20-4CE8-9FFE-D7E067921CDE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85874-6B80-4FF9-9F85-FF2BEACE3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89525-419E-435E-90BE-3E05C0F605A1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829C-160E-4388-9ED5-6F019D5B3A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69AA2-6AFF-4F46-9860-70C3736FBBDF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8FD1-D560-408C-86DE-A832377ABA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DE7C-E6CD-4B88-8767-6F5F3FA1AAB7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6A4C5-313C-4388-BE01-1619C38E2D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endParaRPr lang="en-GB" smtClean="0"/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944C84-7C2A-4E9D-B06C-DA546EEB1F4D}" type="datetimeFigureOut">
              <a:rPr lang="sv-SE"/>
              <a:pPr>
                <a:defRPr/>
              </a:pPr>
              <a:t>2010-11-09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8B188-52CA-48A0-95D2-11BF9CAD43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ubrik 1"/>
          <p:cNvSpPr>
            <a:spLocks noGrp="1"/>
          </p:cNvSpPr>
          <p:nvPr>
            <p:ph type="ctrTitle"/>
          </p:nvPr>
        </p:nvSpPr>
        <p:spPr>
          <a:xfrm>
            <a:off x="685800" y="1785938"/>
            <a:ext cx="7772400" cy="1470025"/>
          </a:xfrm>
        </p:spPr>
        <p:txBody>
          <a:bodyPr/>
          <a:lstStyle/>
          <a:p>
            <a:r>
              <a:rPr lang="en-GB" sz="3200" smtClean="0"/>
              <a:t>Värden i vården – En ESO-rapport om målbaserad ersättning i hälso- och sjukvården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Anders Anell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Ekonomihögskolan</a:t>
            </a:r>
            <a:r>
              <a:rPr lang="en-GB" dirty="0" smtClean="0"/>
              <a:t>, </a:t>
            </a:r>
            <a:r>
              <a:rPr lang="en-GB" dirty="0" err="1" smtClean="0"/>
              <a:t>Lunds</a:t>
            </a:r>
            <a:r>
              <a:rPr lang="en-GB" dirty="0" smtClean="0"/>
              <a:t> </a:t>
            </a:r>
            <a:r>
              <a:rPr lang="en-GB" dirty="0" err="1" smtClean="0"/>
              <a:t>universitet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28625" y="214313"/>
          <a:ext cx="8286750" cy="5929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000528"/>
              </a:tblGrid>
              <a:tr h="986133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Exempel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på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baseline="0" dirty="0" err="1" smtClean="0"/>
                        <a:t>ersättningens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utformning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Egenskaper</a:t>
                      </a:r>
                      <a:endParaRPr lang="en-GB" sz="2000" baseline="30000" dirty="0"/>
                    </a:p>
                  </a:txBody>
                  <a:tcPr/>
                </a:tc>
              </a:tr>
              <a:tr h="1284962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Relativa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mål</a:t>
                      </a:r>
                      <a:endParaRPr lang="en-GB" sz="2000" dirty="0" smtClean="0"/>
                    </a:p>
                    <a:p>
                      <a:r>
                        <a:rPr lang="en-GB" sz="2000" dirty="0" smtClean="0"/>
                        <a:t>-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t.ex</a:t>
                      </a:r>
                      <a:r>
                        <a:rPr lang="en-GB" sz="2000" baseline="0" dirty="0" smtClean="0"/>
                        <a:t>. bonus till de 10% </a:t>
                      </a:r>
                      <a:r>
                        <a:rPr lang="en-GB" sz="2000" baseline="0" dirty="0" err="1" smtClean="0"/>
                        <a:t>bästa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Kostnadskontroll</a:t>
                      </a:r>
                      <a:r>
                        <a:rPr lang="en-GB" sz="2000" dirty="0" smtClean="0"/>
                        <a:t>.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dirty="0" err="1" smtClean="0"/>
                        <a:t>Begränsade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incitament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för</a:t>
                      </a:r>
                      <a:r>
                        <a:rPr lang="en-GB" sz="2000" baseline="0" dirty="0" smtClean="0"/>
                        <a:t> de </a:t>
                      </a:r>
                      <a:r>
                        <a:rPr lang="en-GB" sz="2000" baseline="0" dirty="0" err="1" smtClean="0"/>
                        <a:t>som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ligger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långt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från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målen</a:t>
                      </a:r>
                      <a:r>
                        <a:rPr lang="en-GB" sz="2000" baseline="0" dirty="0" smtClean="0"/>
                        <a:t>.</a:t>
                      </a:r>
                      <a:endParaRPr lang="en-GB" sz="2000" dirty="0"/>
                    </a:p>
                  </a:txBody>
                  <a:tcPr/>
                </a:tc>
              </a:tr>
              <a:tr h="1214813">
                <a:tc>
                  <a:txBody>
                    <a:bodyPr/>
                    <a:lstStyle/>
                    <a:p>
                      <a:r>
                        <a:rPr lang="en-GB" sz="2000" baseline="0" dirty="0" err="1" smtClean="0"/>
                        <a:t>Absoluta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mål</a:t>
                      </a:r>
                      <a:endParaRPr lang="en-GB" sz="2000" baseline="0" dirty="0" smtClean="0"/>
                    </a:p>
                    <a:p>
                      <a:r>
                        <a:rPr lang="en-GB" sz="2000" baseline="0" dirty="0" smtClean="0"/>
                        <a:t>- </a:t>
                      </a:r>
                      <a:r>
                        <a:rPr lang="en-GB" sz="2000" baseline="0" dirty="0" err="1" smtClean="0"/>
                        <a:t>alla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som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når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mål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får</a:t>
                      </a:r>
                      <a:r>
                        <a:rPr lang="en-GB" sz="2000" baseline="0" dirty="0" smtClean="0"/>
                        <a:t> bonus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Incitament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att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nå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målen</a:t>
                      </a:r>
                      <a:r>
                        <a:rPr lang="en-GB" sz="2000" dirty="0" smtClean="0"/>
                        <a:t>,</a:t>
                      </a:r>
                      <a:r>
                        <a:rPr lang="en-GB" sz="2000" baseline="0" dirty="0" smtClean="0"/>
                        <a:t> men </a:t>
                      </a:r>
                      <a:r>
                        <a:rPr lang="en-GB" sz="2000" baseline="0" dirty="0" err="1" smtClean="0"/>
                        <a:t>inte</a:t>
                      </a:r>
                      <a:r>
                        <a:rPr lang="en-GB" sz="2000" baseline="0" dirty="0" smtClean="0"/>
                        <a:t> till </a:t>
                      </a:r>
                      <a:r>
                        <a:rPr lang="en-GB" sz="2000" baseline="0" dirty="0" err="1" smtClean="0"/>
                        <a:t>ytterligare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förbättring</a:t>
                      </a:r>
                      <a:r>
                        <a:rPr lang="en-GB" sz="2000" baseline="0" dirty="0" smtClean="0"/>
                        <a:t>.</a:t>
                      </a:r>
                      <a:endParaRPr lang="en-GB" sz="2000" dirty="0"/>
                    </a:p>
                  </a:txBody>
                  <a:tcPr/>
                </a:tc>
              </a:tr>
              <a:tr h="1228631">
                <a:tc>
                  <a:txBody>
                    <a:bodyPr/>
                    <a:lstStyle/>
                    <a:p>
                      <a:r>
                        <a:rPr lang="en-GB" sz="2000" baseline="0" dirty="0" err="1" smtClean="0"/>
                        <a:t>Absoluta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mål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i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kombination</a:t>
                      </a:r>
                      <a:r>
                        <a:rPr lang="en-GB" sz="2000" baseline="0" dirty="0" smtClean="0"/>
                        <a:t> med </a:t>
                      </a:r>
                      <a:r>
                        <a:rPr lang="en-GB" sz="2000" baseline="0" dirty="0" err="1" smtClean="0"/>
                        <a:t>förbättring</a:t>
                      </a:r>
                      <a:r>
                        <a:rPr lang="en-GB" sz="2000" baseline="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Som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ovan</a:t>
                      </a:r>
                      <a:r>
                        <a:rPr lang="en-GB" sz="2000" dirty="0" smtClean="0"/>
                        <a:t> + </a:t>
                      </a:r>
                      <a:r>
                        <a:rPr lang="en-GB" sz="2000" dirty="0" err="1" smtClean="0"/>
                        <a:t>incitament</a:t>
                      </a:r>
                      <a:r>
                        <a:rPr lang="en-GB" sz="2000" dirty="0" smtClean="0"/>
                        <a:t> till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förbättring</a:t>
                      </a:r>
                      <a:r>
                        <a:rPr lang="en-GB" sz="2000" baseline="0" dirty="0" smtClean="0"/>
                        <a:t>.</a:t>
                      </a:r>
                      <a:endParaRPr lang="en-GB" sz="2000" dirty="0"/>
                    </a:p>
                  </a:txBody>
                  <a:tcPr/>
                </a:tc>
              </a:tr>
              <a:tr h="1214813">
                <a:tc>
                  <a:txBody>
                    <a:bodyPr/>
                    <a:lstStyle/>
                    <a:p>
                      <a:r>
                        <a:rPr lang="en-GB" sz="2000" baseline="0" dirty="0" err="1" smtClean="0"/>
                        <a:t>Riktad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ersättning</a:t>
                      </a:r>
                      <a:r>
                        <a:rPr lang="en-GB" sz="2000" baseline="0" dirty="0" smtClean="0"/>
                        <a:t> per </a:t>
                      </a:r>
                      <a:r>
                        <a:rPr lang="en-GB" sz="2000" baseline="0" dirty="0" err="1" smtClean="0"/>
                        <a:t>åtgärd</a:t>
                      </a:r>
                      <a:r>
                        <a:rPr lang="en-GB" sz="2000" baseline="0" dirty="0" smtClean="0"/>
                        <a:t> (“fee-for-a-necessary-service-done-right”)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Incitament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för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alla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att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göra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rätt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vid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varje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tillfälle</a:t>
                      </a:r>
                      <a:r>
                        <a:rPr lang="en-GB" sz="2000" baseline="0" dirty="0" smtClean="0"/>
                        <a:t>. </a:t>
                      </a:r>
                      <a:r>
                        <a:rPr lang="en-GB" sz="2000" baseline="0" dirty="0" err="1" smtClean="0"/>
                        <a:t>Ingen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kostnadskontroll</a:t>
                      </a:r>
                      <a:r>
                        <a:rPr lang="en-GB" sz="2000" baseline="0" dirty="0" smtClean="0"/>
                        <a:t>.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ubrik 3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r>
              <a:rPr lang="sv-SE" sz="3600" smtClean="0"/>
              <a:t>Process- eller resultatmått?</a:t>
            </a:r>
          </a:p>
        </p:txBody>
      </p:sp>
      <p:sp>
        <p:nvSpPr>
          <p:cNvPr id="35842" name="Platshållare för innehåll 4"/>
          <p:cNvSpPr>
            <a:spLocks noGrp="1"/>
          </p:cNvSpPr>
          <p:nvPr>
            <p:ph idx="1"/>
          </p:nvPr>
        </p:nvSpPr>
        <p:spPr>
          <a:xfrm>
            <a:off x="557213" y="1617663"/>
            <a:ext cx="8229600" cy="4525962"/>
          </a:xfrm>
        </p:spPr>
        <p:txBody>
          <a:bodyPr/>
          <a:lstStyle/>
          <a:p>
            <a:r>
              <a:rPr lang="sv-SE" sz="2800" smtClean="0"/>
              <a:t>Processmått fokuserar införande av evidensbaserade kunskaper/metoder</a:t>
            </a:r>
          </a:p>
          <a:p>
            <a:r>
              <a:rPr lang="sv-SE" sz="2800" smtClean="0"/>
              <a:t>Resultatmått ger även vårdgivare incitament att utveckla nya sätt att nå målen (innovationer)</a:t>
            </a:r>
          </a:p>
          <a:p>
            <a:r>
              <a:rPr lang="sv-SE" sz="2800" smtClean="0"/>
              <a:t>Risk att fel enheter belönas oavsett mått</a:t>
            </a:r>
          </a:p>
          <a:p>
            <a:pPr lvl="1"/>
            <a:r>
              <a:rPr lang="sv-SE" sz="2400" smtClean="0"/>
              <a:t>processmått ger osäker effekt på patientnyttan (vård efter protokoll snarare än patientens individuella behov)</a:t>
            </a:r>
          </a:p>
          <a:p>
            <a:pPr lvl="1"/>
            <a:r>
              <a:rPr lang="sv-SE" sz="2400" smtClean="0"/>
              <a:t>resultatmått påverkas av patientmix och andra faktorer (inklusive slumpen)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sz="4000" smtClean="0"/>
              <a:t>Strategi för svensk vård</a:t>
            </a:r>
          </a:p>
        </p:txBody>
      </p:sp>
      <p:sp>
        <p:nvSpPr>
          <p:cNvPr id="37890" name="Platshållare för innehåll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GB" sz="2800" smtClean="0"/>
          </a:p>
          <a:p>
            <a:r>
              <a:rPr lang="en-GB" sz="2800" smtClean="0"/>
              <a:t>Bra förutsättningar för utveckling av ersättningsprinciperna</a:t>
            </a:r>
          </a:p>
          <a:p>
            <a:pPr lvl="1"/>
            <a:r>
              <a:rPr lang="en-GB" sz="2400" smtClean="0"/>
              <a:t>En finansiär och tradition av fast ersättning</a:t>
            </a:r>
            <a:endParaRPr lang="en-GB" smtClean="0"/>
          </a:p>
          <a:p>
            <a:r>
              <a:rPr lang="en-GB" sz="2800" smtClean="0"/>
              <a:t>Tradition av fast ersättning ger anledning att komplettera med målbaserad ersättning</a:t>
            </a:r>
          </a:p>
          <a:p>
            <a:pPr lvl="1"/>
            <a:r>
              <a:rPr lang="en-GB" sz="2400" smtClean="0"/>
              <a:t>För att undvika för mycket fokus på kostnader och risk för under-vård</a:t>
            </a:r>
          </a:p>
          <a:p>
            <a:r>
              <a:rPr lang="en-GB" sz="2800" smtClean="0"/>
              <a:t>Inte någon enkel uppgift</a:t>
            </a:r>
          </a:p>
          <a:p>
            <a:pPr lvl="1"/>
            <a:r>
              <a:rPr lang="en-GB" sz="2400" smtClean="0"/>
              <a:t>Samordning mellan det arbete som kan göras nationellt och det som bör göras lokalt</a:t>
            </a:r>
          </a:p>
          <a:p>
            <a:pPr lvl="1"/>
            <a:r>
              <a:rPr lang="en-GB" sz="2400" smtClean="0"/>
              <a:t>Ta del av andras erfarenheter; utvärdera egna lösningar</a:t>
            </a:r>
          </a:p>
          <a:p>
            <a:endParaRPr lang="en-GB" sz="2800" smtClean="0"/>
          </a:p>
          <a:p>
            <a:endParaRPr lang="en-GB" sz="2800" smtClean="0"/>
          </a:p>
          <a:p>
            <a:endParaRPr lang="en-GB" sz="2800" smtClean="0"/>
          </a:p>
          <a:p>
            <a:pPr lvl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Fler resultatmått på sikt</a:t>
            </a:r>
          </a:p>
        </p:txBody>
      </p:sp>
      <p:sp>
        <p:nvSpPr>
          <p:cNvPr id="3993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Processmått kan användas</a:t>
            </a:r>
          </a:p>
          <a:p>
            <a:pPr lvl="1"/>
            <a:r>
              <a:rPr lang="en-GB" smtClean="0"/>
              <a:t>för att indentifiera de som har mest att vinna på förbättring</a:t>
            </a:r>
          </a:p>
          <a:p>
            <a:pPr lvl="1"/>
            <a:r>
              <a:rPr lang="en-GB" smtClean="0"/>
              <a:t>som del av ackrediteringen</a:t>
            </a:r>
          </a:p>
          <a:p>
            <a:r>
              <a:rPr lang="en-GB" smtClean="0"/>
              <a:t>Resultatmått </a:t>
            </a:r>
          </a:p>
          <a:p>
            <a:pPr lvl="1"/>
            <a:r>
              <a:rPr lang="en-GB" smtClean="0"/>
              <a:t>ger bättre selektion mellan enheter</a:t>
            </a:r>
          </a:p>
          <a:p>
            <a:pPr lvl="1"/>
            <a:r>
              <a:rPr lang="en-GB" smtClean="0"/>
              <a:t>främjar innovationer utifrån enheters egen kompetens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Målbaserad ersättning bra för svensk hälso- och sjukvård om: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Ersättningen</a:t>
            </a:r>
            <a:r>
              <a:rPr lang="en-GB" dirty="0" smtClean="0"/>
              <a:t> </a:t>
            </a:r>
            <a:r>
              <a:rPr lang="en-GB" dirty="0" err="1" smtClean="0"/>
              <a:t>baseras</a:t>
            </a:r>
            <a:r>
              <a:rPr lang="en-GB" dirty="0" smtClean="0"/>
              <a:t> </a:t>
            </a:r>
            <a:r>
              <a:rPr lang="en-GB" dirty="0" err="1" smtClean="0"/>
              <a:t>på</a:t>
            </a:r>
            <a:r>
              <a:rPr lang="en-GB" dirty="0" smtClean="0"/>
              <a:t> en </a:t>
            </a:r>
            <a:r>
              <a:rPr lang="en-GB" dirty="0" err="1" smtClean="0"/>
              <a:t>kartläggning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utgångsläge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problem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Fler</a:t>
            </a:r>
            <a:r>
              <a:rPr lang="en-GB" dirty="0" smtClean="0"/>
              <a:t> </a:t>
            </a:r>
            <a:r>
              <a:rPr lang="en-GB" dirty="0" err="1" smtClean="0"/>
              <a:t>mål</a:t>
            </a:r>
            <a:r>
              <a:rPr lang="en-GB" dirty="0" smtClean="0"/>
              <a:t> </a:t>
            </a:r>
            <a:r>
              <a:rPr lang="en-GB" dirty="0" err="1" smtClean="0"/>
              <a:t>som</a:t>
            </a:r>
            <a:r>
              <a:rPr lang="en-GB" dirty="0" smtClean="0"/>
              <a:t> </a:t>
            </a:r>
            <a:r>
              <a:rPr lang="en-GB" dirty="0" err="1" smtClean="0"/>
              <a:t>används</a:t>
            </a:r>
            <a:r>
              <a:rPr lang="en-GB" dirty="0" smtClean="0"/>
              <a:t> </a:t>
            </a:r>
            <a:r>
              <a:rPr lang="en-GB" dirty="0" err="1" smtClean="0"/>
              <a:t>avser</a:t>
            </a:r>
            <a:r>
              <a:rPr lang="en-GB" dirty="0" smtClean="0"/>
              <a:t> </a:t>
            </a:r>
            <a:r>
              <a:rPr lang="en-GB" dirty="0" err="1" smtClean="0"/>
              <a:t>resultat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patientnytta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Man </a:t>
            </a:r>
            <a:r>
              <a:rPr lang="en-GB" dirty="0" err="1" smtClean="0"/>
              <a:t>kompletterar</a:t>
            </a:r>
            <a:r>
              <a:rPr lang="en-GB" dirty="0" smtClean="0"/>
              <a:t> med </a:t>
            </a:r>
            <a:r>
              <a:rPr lang="en-GB" dirty="0" err="1" smtClean="0"/>
              <a:t>stöd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kompetens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förbättringsarbete</a:t>
            </a:r>
            <a:r>
              <a:rPr lang="en-GB" dirty="0" smtClean="0"/>
              <a:t> </a:t>
            </a:r>
            <a:r>
              <a:rPr lang="en-GB" dirty="0" err="1" smtClean="0"/>
              <a:t>och</a:t>
            </a:r>
            <a:r>
              <a:rPr lang="en-GB" dirty="0" smtClean="0"/>
              <a:t> </a:t>
            </a:r>
            <a:r>
              <a:rPr lang="en-GB" dirty="0" err="1" smtClean="0"/>
              <a:t>främjande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innovationer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Man </a:t>
            </a:r>
            <a:r>
              <a:rPr lang="en-GB" dirty="0" err="1" smtClean="0"/>
              <a:t>är</a:t>
            </a:r>
            <a:r>
              <a:rPr lang="en-GB" dirty="0" smtClean="0"/>
              <a:t> </a:t>
            </a:r>
            <a:r>
              <a:rPr lang="en-GB" dirty="0" err="1" smtClean="0"/>
              <a:t>beredd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utvärdera</a:t>
            </a:r>
            <a:r>
              <a:rPr lang="en-GB" dirty="0" smtClean="0"/>
              <a:t> de </a:t>
            </a:r>
            <a:r>
              <a:rPr lang="en-GB" dirty="0" err="1" smtClean="0"/>
              <a:t>egna</a:t>
            </a:r>
            <a:r>
              <a:rPr lang="en-GB" dirty="0" smtClean="0"/>
              <a:t> </a:t>
            </a:r>
            <a:r>
              <a:rPr lang="en-GB" dirty="0" err="1" smtClean="0"/>
              <a:t>lösningarna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ubrik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8686800" cy="1143000"/>
          </a:xfrm>
        </p:spPr>
        <p:txBody>
          <a:bodyPr/>
          <a:lstStyle/>
          <a:p>
            <a:r>
              <a:rPr lang="en-GB" sz="3400" smtClean="0"/>
              <a:t>Olika grader av mindre lyckad användning...</a:t>
            </a:r>
          </a:p>
        </p:txBody>
      </p:sp>
      <p:sp>
        <p:nvSpPr>
          <p:cNvPr id="44034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smtClean="0"/>
              <a:t>Mer pengar till de enheter som redan har bra måluppfyllelse</a:t>
            </a:r>
          </a:p>
          <a:p>
            <a:pPr>
              <a:buFontTx/>
              <a:buChar char="-"/>
            </a:pPr>
            <a:r>
              <a:rPr lang="en-GB" smtClean="0"/>
              <a:t>Förbättrad dokumentation utan att verksamheten påverkas</a:t>
            </a:r>
          </a:p>
          <a:p>
            <a:pPr>
              <a:buFontTx/>
              <a:buChar char="-"/>
            </a:pPr>
            <a:endParaRPr lang="en-GB" smtClean="0"/>
          </a:p>
          <a:p>
            <a:pPr>
              <a:buFontTx/>
              <a:buChar char="-"/>
            </a:pPr>
            <a:r>
              <a:rPr lang="en-GB" smtClean="0"/>
              <a:t>Vården belönas i tron att den blivit bättre, trots att utvecklingen i praktiken går åt fel håll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ubrik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r>
              <a:rPr lang="en-GB" sz="3200" smtClean="0"/>
              <a:t>Tre faser i utvecklingen av nationella hälso- och sjukvårdssystem (Cutler 2002)</a:t>
            </a:r>
          </a:p>
        </p:txBody>
      </p:sp>
      <p:sp>
        <p:nvSpPr>
          <p:cNvPr id="17410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r>
              <a:rPr lang="en-GB" smtClean="0"/>
              <a:t>Vård på lika villkor (“equity”)</a:t>
            </a:r>
          </a:p>
          <a:p>
            <a:r>
              <a:rPr lang="en-GB" smtClean="0"/>
              <a:t>Kostnadskontroll (“cost containment”)</a:t>
            </a:r>
          </a:p>
          <a:p>
            <a:r>
              <a:rPr lang="en-GB" smtClean="0"/>
              <a:t>Resultat och värde för pengarna (“performance”)</a:t>
            </a:r>
          </a:p>
          <a:p>
            <a:endParaRPr lang="en-GB" smtClean="0"/>
          </a:p>
          <a:p>
            <a:pPr>
              <a:buFont typeface="Arial" charset="0"/>
              <a:buNone/>
            </a:pPr>
            <a:r>
              <a:rPr lang="en-GB" smtClean="0"/>
              <a:t>Ersättningsmodeller  = flexibelt styrinstrument</a:t>
            </a:r>
          </a:p>
          <a:p>
            <a:pPr>
              <a:buFont typeface="Arial" charset="0"/>
              <a:buNone/>
            </a:pPr>
            <a:r>
              <a:rPr lang="en-GB" smtClean="0"/>
              <a:t>som anpassats till nya förutsättningar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Vad är då målbaserad ersättning?</a:t>
            </a:r>
          </a:p>
        </p:txBody>
      </p:sp>
      <p:sp>
        <p:nvSpPr>
          <p:cNvPr id="1945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Ersättning efter grad av måluppfyllelse</a:t>
            </a:r>
          </a:p>
          <a:p>
            <a:pPr lvl="1"/>
            <a:r>
              <a:rPr lang="en-GB" smtClean="0"/>
              <a:t>“Pay for performance” (P4P)</a:t>
            </a:r>
          </a:p>
          <a:p>
            <a:r>
              <a:rPr lang="en-GB" smtClean="0"/>
              <a:t>Komplement till traditionell ersättning</a:t>
            </a:r>
          </a:p>
          <a:p>
            <a:pPr lvl="1"/>
            <a:r>
              <a:rPr lang="en-GB" smtClean="0"/>
              <a:t>3-5 procent i svensk vård</a:t>
            </a:r>
          </a:p>
          <a:p>
            <a:r>
              <a:rPr lang="en-GB" smtClean="0"/>
              <a:t>Flera möjliga mål</a:t>
            </a:r>
          </a:p>
          <a:p>
            <a:pPr lvl="1"/>
            <a:r>
              <a:rPr lang="en-GB" smtClean="0"/>
              <a:t>Systemnivå (ex. Väntetider)</a:t>
            </a:r>
          </a:p>
          <a:p>
            <a:pPr lvl="1"/>
            <a:r>
              <a:rPr lang="en-GB" smtClean="0"/>
              <a:t>Terapeutisk (klinisk) nivå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428625" y="285750"/>
          <a:ext cx="8215313" cy="6046788"/>
        </p:xfrm>
        <a:graphic>
          <a:graphicData uri="http://schemas.openxmlformats.org/drawingml/2006/table">
            <a:tbl>
              <a:tblPr/>
              <a:tblGrid>
                <a:gridCol w="2737862"/>
                <a:gridCol w="2738754"/>
                <a:gridCol w="2738754"/>
              </a:tblGrid>
              <a:tr h="781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b="1" dirty="0">
                          <a:latin typeface="Times New Roman"/>
                          <a:ea typeface="Calibri"/>
                          <a:cs typeface="Times New Roman"/>
                        </a:rPr>
                        <a:t>Typ av </a:t>
                      </a:r>
                      <a:r>
                        <a:rPr lang="sv-SE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mål på terapeutisk nivå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b="1">
                          <a:latin typeface="Times New Roman"/>
                          <a:ea typeface="Calibri"/>
                          <a:cs typeface="Times New Roman"/>
                        </a:rPr>
                        <a:t>Exempel på objekt för målbaserad ersättning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b="1">
                          <a:latin typeface="Times New Roman"/>
                          <a:ea typeface="Calibri"/>
                          <a:cs typeface="Times New Roman"/>
                        </a:rPr>
                        <a:t>Ekonomiska incitament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latin typeface="Times New Roman"/>
                          <a:ea typeface="Calibri"/>
                          <a:cs typeface="Times New Roman"/>
                        </a:rPr>
                        <a:t>Strukturmått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latin typeface="Times New Roman"/>
                          <a:ea typeface="Calibri"/>
                          <a:cs typeface="Times New Roman"/>
                        </a:rPr>
                        <a:t>Förekomst av diabetesmottagning med specialistsjuksköterska.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latin typeface="Times New Roman"/>
                          <a:ea typeface="Calibri"/>
                          <a:cs typeface="Times New Roman"/>
                        </a:rPr>
                        <a:t>Incitament att införa </a:t>
                      </a:r>
                      <a:r>
                        <a:rPr lang="sv-SE" sz="2000" dirty="0" smtClean="0">
                          <a:latin typeface="Times New Roman"/>
                          <a:ea typeface="Calibri"/>
                          <a:cs typeface="Times New Roman"/>
                        </a:rPr>
                        <a:t>diabetesmottagning.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latin typeface="Times New Roman"/>
                          <a:ea typeface="Calibri"/>
                          <a:cs typeface="Times New Roman"/>
                        </a:rPr>
                        <a:t>Processmått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latin typeface="Times New Roman"/>
                          <a:ea typeface="Calibri"/>
                          <a:cs typeface="Times New Roman"/>
                        </a:rPr>
                        <a:t>Kontroll av testvärden för diabetiker enligt vårdprogram.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latin typeface="Times New Roman"/>
                          <a:ea typeface="Calibri"/>
                          <a:cs typeface="Times New Roman"/>
                        </a:rPr>
                        <a:t>Incitament att </a:t>
                      </a:r>
                      <a:r>
                        <a:rPr lang="sv-SE" sz="2000" dirty="0" smtClean="0">
                          <a:latin typeface="Times New Roman"/>
                          <a:ea typeface="Calibri"/>
                          <a:cs typeface="Times New Roman"/>
                        </a:rPr>
                        <a:t>genomföra kontroller.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latin typeface="Times New Roman"/>
                          <a:ea typeface="Calibri"/>
                          <a:cs typeface="Times New Roman"/>
                        </a:rPr>
                        <a:t>Intermediärt resultatmått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latin typeface="Times New Roman"/>
                          <a:ea typeface="Calibri"/>
                          <a:cs typeface="Times New Roman"/>
                        </a:rPr>
                        <a:t>Andel diabetiker som når behandlingsmål (ex. HbA1c, blodtryck, kolesterolnivå).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latin typeface="Times New Roman"/>
                          <a:ea typeface="Calibri"/>
                          <a:cs typeface="Times New Roman"/>
                        </a:rPr>
                        <a:t>Incitament att vidta åtgärder som gör att behandlingsmålen nås.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latin typeface="Times New Roman"/>
                          <a:ea typeface="Calibri"/>
                          <a:cs typeface="Times New Roman"/>
                        </a:rPr>
                        <a:t>Resultatmått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latin typeface="Times New Roman"/>
                          <a:ea typeface="Calibri"/>
                          <a:cs typeface="Times New Roman"/>
                        </a:rPr>
                        <a:t>Minskat antal komplikationer till följd av diabetes.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latin typeface="Times New Roman"/>
                          <a:ea typeface="Calibri"/>
                          <a:cs typeface="Times New Roman"/>
                        </a:rPr>
                        <a:t>Incitament att vidta åtgärder som gör att antalet komplikationer reduceras.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ubrik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/>
          <a:lstStyle/>
          <a:p>
            <a:r>
              <a:rPr lang="en-GB" sz="4000" smtClean="0"/>
              <a:t>Att tänka på ....</a:t>
            </a:r>
          </a:p>
        </p:txBody>
      </p:sp>
      <p:sp>
        <p:nvSpPr>
          <p:cNvPr id="23554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525963"/>
          </a:xfrm>
        </p:spPr>
        <p:txBody>
          <a:bodyPr/>
          <a:lstStyle/>
          <a:p>
            <a:r>
              <a:rPr lang="en-GB" smtClean="0"/>
              <a:t>Ersättning efter prestationer och/eller mål leder till nya kunskaper</a:t>
            </a:r>
          </a:p>
          <a:p>
            <a:pPr lvl="1"/>
            <a:r>
              <a:rPr lang="en-GB" smtClean="0"/>
              <a:t>Målbaserad ersättning ger kunskap om avvikelser från mål</a:t>
            </a:r>
          </a:p>
          <a:p>
            <a:r>
              <a:rPr lang="en-GB" smtClean="0"/>
              <a:t>Risk för icke-avsedda effekter</a:t>
            </a:r>
            <a:endParaRPr lang="en-GB" sz="2800" smtClean="0"/>
          </a:p>
          <a:p>
            <a:pPr lvl="1"/>
            <a:r>
              <a:rPr lang="en-GB" smtClean="0"/>
              <a:t>Förbättrad dokumentation av måluppfyllelse snarare än verklig förbättring</a:t>
            </a:r>
          </a:p>
          <a:p>
            <a:pPr lvl="1"/>
            <a:r>
              <a:rPr lang="en-GB" smtClean="0"/>
              <a:t>Risk för undanträngning av mål som inte belönas och/eller komplexa patienter</a:t>
            </a:r>
          </a:p>
          <a:p>
            <a:endParaRPr lang="en-GB" sz="3600" smtClean="0"/>
          </a:p>
          <a:p>
            <a:endParaRPr lang="en-GB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3"/>
          <p:cNvSpPr/>
          <p:nvPr/>
        </p:nvSpPr>
        <p:spPr>
          <a:xfrm>
            <a:off x="1643063" y="571500"/>
            <a:ext cx="5500687" cy="1500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Pubmed</a:t>
            </a:r>
            <a:r>
              <a:rPr lang="en-GB" dirty="0"/>
              <a:t>, NHS-HEED, HEED, </a:t>
            </a:r>
            <a:r>
              <a:rPr lang="en-GB" dirty="0" err="1"/>
              <a:t>Econlit</a:t>
            </a:r>
            <a:endParaRPr lang="en-GB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3286125" y="2643188"/>
            <a:ext cx="2143125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Drygt</a:t>
            </a:r>
            <a:r>
              <a:rPr lang="en-GB" dirty="0"/>
              <a:t> 1 000 abstracts</a:t>
            </a:r>
            <a:endParaRPr lang="en-GB" dirty="0"/>
          </a:p>
        </p:txBody>
      </p:sp>
      <p:sp>
        <p:nvSpPr>
          <p:cNvPr id="6" name="Rektangel med rundade hörn 5"/>
          <p:cNvSpPr/>
          <p:nvPr/>
        </p:nvSpPr>
        <p:spPr>
          <a:xfrm>
            <a:off x="3643313" y="4429125"/>
            <a:ext cx="1428750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75 </a:t>
            </a:r>
            <a:r>
              <a:rPr lang="en-GB" dirty="0" err="1"/>
              <a:t>artiklar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fulltext</a:t>
            </a:r>
            <a:endParaRPr lang="en-GB" dirty="0"/>
          </a:p>
        </p:txBody>
      </p:sp>
      <p:sp>
        <p:nvSpPr>
          <p:cNvPr id="7" name="Rektangel med rundade hörn 6"/>
          <p:cNvSpPr/>
          <p:nvPr/>
        </p:nvSpPr>
        <p:spPr>
          <a:xfrm>
            <a:off x="3786188" y="5786438"/>
            <a:ext cx="1143000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/>
              <a:t>Kapitel</a:t>
            </a:r>
            <a:r>
              <a:rPr lang="en-GB" dirty="0"/>
              <a:t> 4</a:t>
            </a:r>
            <a:endParaRPr lang="en-GB" dirty="0"/>
          </a:p>
        </p:txBody>
      </p:sp>
      <p:sp>
        <p:nvSpPr>
          <p:cNvPr id="8" name="Ned 7"/>
          <p:cNvSpPr/>
          <p:nvPr/>
        </p:nvSpPr>
        <p:spPr>
          <a:xfrm>
            <a:off x="4357688" y="2286000"/>
            <a:ext cx="46037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Ned 8"/>
          <p:cNvSpPr/>
          <p:nvPr/>
        </p:nvSpPr>
        <p:spPr>
          <a:xfrm>
            <a:off x="4357688" y="3857625"/>
            <a:ext cx="71437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Ned 9"/>
          <p:cNvSpPr/>
          <p:nvPr/>
        </p:nvSpPr>
        <p:spPr>
          <a:xfrm>
            <a:off x="4357688" y="5214938"/>
            <a:ext cx="46037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title"/>
          </p:nvPr>
        </p:nvSpPr>
        <p:spPr>
          <a:xfrm>
            <a:off x="485775" y="71438"/>
            <a:ext cx="8229600" cy="1143000"/>
          </a:xfrm>
        </p:spPr>
        <p:txBody>
          <a:bodyPr/>
          <a:lstStyle/>
          <a:p>
            <a:r>
              <a:rPr lang="sv-SE" sz="3200" smtClean="0"/>
              <a:t>Erfarenheter av P4P i brittisk primärvård</a:t>
            </a:r>
            <a:endParaRPr lang="sv-SE" sz="3200" baseline="30000" smtClean="0"/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57213" y="13319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2400" smtClean="0"/>
              <a:t>Nytt kontrakt fr o m 2004 </a:t>
            </a:r>
          </a:p>
          <a:p>
            <a:pPr lvl="1">
              <a:lnSpc>
                <a:spcPct val="90000"/>
              </a:lnSpc>
            </a:pPr>
            <a:r>
              <a:rPr lang="sv-SE" sz="2000" smtClean="0"/>
              <a:t>140-tal indikatorer och möjlighet till 25% extra ersättning</a:t>
            </a:r>
          </a:p>
          <a:p>
            <a:pPr>
              <a:lnSpc>
                <a:spcPct val="90000"/>
              </a:lnSpc>
            </a:pPr>
            <a:r>
              <a:rPr lang="sv-SE" sz="2400" smtClean="0"/>
              <a:t>99,6 % av allmänläkare medverkar</a:t>
            </a:r>
          </a:p>
          <a:p>
            <a:pPr lvl="1">
              <a:lnSpc>
                <a:spcPct val="90000"/>
              </a:lnSpc>
            </a:pPr>
            <a:r>
              <a:rPr lang="sv-SE" sz="2000" smtClean="0"/>
              <a:t>Hela 98% uppnådde målen redan under första året</a:t>
            </a:r>
          </a:p>
          <a:p>
            <a:pPr>
              <a:lnSpc>
                <a:spcPct val="90000"/>
              </a:lnSpc>
            </a:pPr>
            <a:r>
              <a:rPr lang="sv-SE" sz="2400" smtClean="0"/>
              <a:t>Studier visar bättre kvalitet (kontroller enligt vårdprogram) inom exempelvis diabetesvården</a:t>
            </a:r>
          </a:p>
          <a:p>
            <a:pPr lvl="1">
              <a:lnSpc>
                <a:spcPct val="90000"/>
              </a:lnSpc>
            </a:pPr>
            <a:r>
              <a:rPr lang="sv-SE" sz="2000" smtClean="0"/>
              <a:t>men främst förbättrad dokumentation</a:t>
            </a:r>
          </a:p>
          <a:p>
            <a:pPr>
              <a:lnSpc>
                <a:spcPct val="90000"/>
              </a:lnSpc>
            </a:pPr>
            <a:r>
              <a:rPr lang="sv-SE" sz="2400" smtClean="0"/>
              <a:t>Sjuksköterskor vid särskilda diabetesmottagningar svarar i praktiken för mycket av arbetet</a:t>
            </a:r>
          </a:p>
          <a:p>
            <a:pPr>
              <a:lnSpc>
                <a:spcPct val="90000"/>
              </a:lnSpc>
            </a:pPr>
            <a:r>
              <a:rPr lang="sv-SE" sz="2400" smtClean="0"/>
              <a:t>Osäker patientnytta </a:t>
            </a:r>
          </a:p>
          <a:p>
            <a:pPr lvl="1">
              <a:lnSpc>
                <a:spcPct val="90000"/>
              </a:lnSpc>
            </a:pPr>
            <a:r>
              <a:rPr lang="sv-SE" sz="2000" smtClean="0"/>
              <a:t>agendan vid besök har förskjutits mot protokoll för att uppnå målbaserad ersättning (’box-ticking’)</a:t>
            </a:r>
          </a:p>
          <a:p>
            <a:pPr>
              <a:lnSpc>
                <a:spcPct val="90000"/>
              </a:lnSpc>
            </a:pPr>
            <a:r>
              <a:rPr lang="sv-SE" sz="2400" smtClean="0"/>
              <a:t>Främsta effekten att allmänläkares inkomster ökat</a:t>
            </a:r>
            <a:endParaRPr lang="sv-SE" sz="2000" smtClean="0"/>
          </a:p>
          <a:p>
            <a:pPr>
              <a:lnSpc>
                <a:spcPct val="90000"/>
              </a:lnSpc>
            </a:pPr>
            <a:endParaRPr lang="sv-SE" sz="2400" smtClean="0"/>
          </a:p>
          <a:p>
            <a:pPr>
              <a:lnSpc>
                <a:spcPct val="90000"/>
              </a:lnSpc>
            </a:pPr>
            <a:endParaRPr lang="sv-SE" sz="2400" smtClean="0"/>
          </a:p>
          <a:p>
            <a:pPr lvl="1">
              <a:lnSpc>
                <a:spcPct val="90000"/>
              </a:lnSpc>
            </a:pPr>
            <a:endParaRPr lang="sv-S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mtClean="0"/>
              <a:t>P4P i USA</a:t>
            </a:r>
          </a:p>
        </p:txBody>
      </p:sp>
      <p:sp>
        <p:nvSpPr>
          <p:cNvPr id="2969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sz="2400" smtClean="0"/>
              <a:t>Används i många olika sammanhang </a:t>
            </a:r>
          </a:p>
          <a:p>
            <a:pPr lvl="1">
              <a:lnSpc>
                <a:spcPct val="90000"/>
              </a:lnSpc>
            </a:pPr>
            <a:r>
              <a:rPr lang="sv-SE" sz="2000" smtClean="0"/>
              <a:t>generellt liten andel av ersättningen och få mål</a:t>
            </a:r>
          </a:p>
          <a:p>
            <a:pPr>
              <a:lnSpc>
                <a:spcPct val="90000"/>
              </a:lnSpc>
            </a:pPr>
            <a:r>
              <a:rPr lang="sv-SE" sz="2400" smtClean="0"/>
              <a:t>De flesta studier visar på sin höjd blygsamma kvalitetsvinster och/eller förbättrad dokumentation av kvalitet</a:t>
            </a:r>
          </a:p>
          <a:p>
            <a:pPr>
              <a:lnSpc>
                <a:spcPct val="90000"/>
              </a:lnSpc>
            </a:pPr>
            <a:r>
              <a:rPr lang="sv-SE" sz="2400" smtClean="0"/>
              <a:t>Svårt särskilja effekter från öppna jämförelser i sig</a:t>
            </a:r>
          </a:p>
          <a:p>
            <a:pPr>
              <a:lnSpc>
                <a:spcPct val="90000"/>
              </a:lnSpc>
            </a:pPr>
            <a:r>
              <a:rPr lang="sv-SE" sz="2400" smtClean="0"/>
              <a:t>Exempel på undanträngning och ’gaming’</a:t>
            </a:r>
          </a:p>
          <a:p>
            <a:pPr lvl="1">
              <a:lnSpc>
                <a:spcPct val="90000"/>
              </a:lnSpc>
            </a:pPr>
            <a:r>
              <a:rPr lang="sv-SE" sz="2000" smtClean="0"/>
              <a:t>Väljer bort patienter där det är svårt att nå målen</a:t>
            </a:r>
          </a:p>
          <a:p>
            <a:pPr lvl="1">
              <a:lnSpc>
                <a:spcPct val="90000"/>
              </a:lnSpc>
            </a:pPr>
            <a:r>
              <a:rPr lang="sv-SE" sz="2000" smtClean="0"/>
              <a:t>Överdriver vårdbehov vid inskrivning</a:t>
            </a:r>
          </a:p>
          <a:p>
            <a:pPr>
              <a:lnSpc>
                <a:spcPct val="90000"/>
              </a:lnSpc>
            </a:pPr>
            <a:r>
              <a:rPr lang="sv-SE" sz="2400" smtClean="0"/>
              <a:t>Många finansiärer gör att enskilda P4P program inte har effekt</a:t>
            </a:r>
          </a:p>
          <a:p>
            <a:pPr>
              <a:lnSpc>
                <a:spcPct val="90000"/>
              </a:lnSpc>
            </a:pPr>
            <a:r>
              <a:rPr lang="sv-SE" sz="2400" smtClean="0"/>
              <a:t>Grundläggande finansiering premierar fortfarande volym vård</a:t>
            </a:r>
          </a:p>
          <a:p>
            <a:pPr>
              <a:lnSpc>
                <a:spcPct val="9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ubrik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143000"/>
          </a:xfrm>
        </p:spPr>
        <p:txBody>
          <a:bodyPr/>
          <a:lstStyle/>
          <a:p>
            <a:r>
              <a:rPr lang="en-GB" sz="3600" smtClean="0"/>
              <a:t>En utveckling som väcker många frågor</a:t>
            </a:r>
          </a:p>
        </p:txBody>
      </p:sp>
      <p:sp>
        <p:nvSpPr>
          <p:cNvPr id="31746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89100"/>
            <a:ext cx="8229600" cy="4525963"/>
          </a:xfrm>
        </p:spPr>
        <p:txBody>
          <a:bodyPr/>
          <a:lstStyle/>
          <a:p>
            <a:r>
              <a:rPr lang="en-GB" sz="2800" smtClean="0"/>
              <a:t>Vilka är problemen?</a:t>
            </a:r>
          </a:p>
          <a:p>
            <a:r>
              <a:rPr lang="en-GB" sz="2800" smtClean="0"/>
              <a:t>Vilka mål och indikatorer bör väljas?</a:t>
            </a:r>
          </a:p>
          <a:p>
            <a:r>
              <a:rPr lang="en-GB" sz="2800" smtClean="0"/>
              <a:t>Vilka målnivåer?</a:t>
            </a:r>
          </a:p>
          <a:p>
            <a:r>
              <a:rPr lang="en-GB" sz="2800" smtClean="0"/>
              <a:t>Hur stor ersättning?</a:t>
            </a:r>
          </a:p>
          <a:p>
            <a:r>
              <a:rPr lang="en-GB" sz="2800" smtClean="0"/>
              <a:t>Belöningar eller viten?</a:t>
            </a:r>
          </a:p>
          <a:p>
            <a:r>
              <a:rPr lang="en-GB" sz="2800" smtClean="0"/>
              <a:t>Vem ska ta emot ersättningen?</a:t>
            </a:r>
          </a:p>
          <a:p>
            <a:r>
              <a:rPr lang="en-GB" sz="2800" smtClean="0"/>
              <a:t>Finns risk för icke-avsedda effekter?</a:t>
            </a:r>
          </a:p>
          <a:p>
            <a:r>
              <a:rPr lang="en-GB" sz="2800" smtClean="0"/>
              <a:t>Finns alternativa sätt att nå målen?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722</Words>
  <Application>Microsoft Office PowerPoint</Application>
  <PresentationFormat>On-screen Show (4:3)</PresentationFormat>
  <Paragraphs>135</Paragraphs>
  <Slides>15</Slides>
  <Notes>15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Formgivningsmall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Calibri</vt:lpstr>
      <vt:lpstr>Arial</vt:lpstr>
      <vt:lpstr>Times New Roman</vt:lpstr>
      <vt:lpstr>Office-tema</vt:lpstr>
      <vt:lpstr>Värden i vården – En ESO-rapport om målbaserad ersättning i hälso- och sjukvården</vt:lpstr>
      <vt:lpstr>Tre faser i utvecklingen av nationella hälso- och sjukvårdssystem (Cutler 2002)</vt:lpstr>
      <vt:lpstr>Vad är då målbaserad ersättning?</vt:lpstr>
      <vt:lpstr>Bild 4</vt:lpstr>
      <vt:lpstr>Att tänka på ....</vt:lpstr>
      <vt:lpstr>Bild 6</vt:lpstr>
      <vt:lpstr>Erfarenheter av P4P i brittisk primärvård</vt:lpstr>
      <vt:lpstr>P4P i USA</vt:lpstr>
      <vt:lpstr>En utveckling som väcker många frågor</vt:lpstr>
      <vt:lpstr>Bild 10</vt:lpstr>
      <vt:lpstr>Process- eller resultatmått?</vt:lpstr>
      <vt:lpstr>Strategi för svensk vård</vt:lpstr>
      <vt:lpstr>Fler resultatmått på sikt</vt:lpstr>
      <vt:lpstr>Målbaserad ersättning bra för svensk hälso- och sjukvård om:</vt:lpstr>
      <vt:lpstr>Olika grader av mindre lyckad användning...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Går det att styra hälso- och sjukvård med pengar?</dc:title>
  <dc:creator>Preferred Customer</dc:creator>
  <cp:lastModifiedBy>Charlotte Nömmera</cp:lastModifiedBy>
  <cp:revision>40</cp:revision>
  <dcterms:created xsi:type="dcterms:W3CDTF">2010-10-11T09:35:26Z</dcterms:created>
  <dcterms:modified xsi:type="dcterms:W3CDTF">2010-11-09T15:28:04Z</dcterms:modified>
</cp:coreProperties>
</file>