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8" r:id="rId4"/>
    <p:sldId id="259" r:id="rId5"/>
    <p:sldId id="260" r:id="rId6"/>
    <p:sldId id="261" r:id="rId7"/>
    <p:sldId id="268" r:id="rId8"/>
    <p:sldId id="262" r:id="rId9"/>
    <p:sldId id="263" r:id="rId10"/>
    <p:sldId id="264" r:id="rId11"/>
    <p:sldId id="265" r:id="rId12"/>
    <p:sldId id="269" r:id="rId13"/>
    <p:sldId id="266" r:id="rId14"/>
  </p:sldIdLst>
  <p:sldSz cx="9144000" cy="6858000" type="screen4x3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han Nyström" initials="J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998" y="-7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8F77-C2AF-480C-9F2B-F4179FB9D902}" type="datetimeFigureOut">
              <a:rPr lang="sv-SE" smtClean="0"/>
              <a:pPr/>
              <a:t>2013-06-24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1FFA4-C256-404A-8674-68C688B366A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85039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8F77-C2AF-480C-9F2B-F4179FB9D902}" type="datetimeFigureOut">
              <a:rPr lang="sv-SE" smtClean="0"/>
              <a:pPr/>
              <a:t>2013-06-24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1FFA4-C256-404A-8674-68C688B366A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5930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8F77-C2AF-480C-9F2B-F4179FB9D902}" type="datetimeFigureOut">
              <a:rPr lang="sv-SE" smtClean="0"/>
              <a:pPr/>
              <a:t>2013-06-24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1FFA4-C256-404A-8674-68C688B366A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41521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8F77-C2AF-480C-9F2B-F4179FB9D902}" type="datetimeFigureOut">
              <a:rPr lang="sv-SE" smtClean="0"/>
              <a:pPr/>
              <a:t>2013-06-24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1FFA4-C256-404A-8674-68C688B366A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17302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8F77-C2AF-480C-9F2B-F4179FB9D902}" type="datetimeFigureOut">
              <a:rPr lang="sv-SE" smtClean="0"/>
              <a:pPr/>
              <a:t>2013-06-24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1FFA4-C256-404A-8674-68C688B366A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7926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8F77-C2AF-480C-9F2B-F4179FB9D902}" type="datetimeFigureOut">
              <a:rPr lang="sv-SE" smtClean="0"/>
              <a:pPr/>
              <a:t>2013-06-24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1FFA4-C256-404A-8674-68C688B366A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64292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8F77-C2AF-480C-9F2B-F4179FB9D902}" type="datetimeFigureOut">
              <a:rPr lang="sv-SE" smtClean="0"/>
              <a:pPr/>
              <a:t>2013-06-24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1FFA4-C256-404A-8674-68C688B366A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6730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8F77-C2AF-480C-9F2B-F4179FB9D902}" type="datetimeFigureOut">
              <a:rPr lang="sv-SE" smtClean="0"/>
              <a:pPr/>
              <a:t>2013-06-24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1FFA4-C256-404A-8674-68C688B366A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7392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8F77-C2AF-480C-9F2B-F4179FB9D902}" type="datetimeFigureOut">
              <a:rPr lang="sv-SE" smtClean="0"/>
              <a:pPr/>
              <a:t>2013-06-24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1FFA4-C256-404A-8674-68C688B366A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2032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8F77-C2AF-480C-9F2B-F4179FB9D902}" type="datetimeFigureOut">
              <a:rPr lang="sv-SE" smtClean="0"/>
              <a:pPr/>
              <a:t>2013-06-24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1FFA4-C256-404A-8674-68C688B366A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14313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8F77-C2AF-480C-9F2B-F4179FB9D902}" type="datetimeFigureOut">
              <a:rPr lang="sv-SE" smtClean="0"/>
              <a:pPr/>
              <a:t>2013-06-24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1FFA4-C256-404A-8674-68C688B366A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6650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98F77-C2AF-480C-9F2B-F4179FB9D902}" type="datetimeFigureOut">
              <a:rPr lang="sv-SE" smtClean="0"/>
              <a:pPr/>
              <a:t>2013-06-24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1FFA4-C256-404A-8674-68C688B366A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03776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sv-SE" dirty="0"/>
              <a:t>Investeringar</a:t>
            </a:r>
            <a:br>
              <a:rPr lang="sv-SE" dirty="0"/>
            </a:br>
            <a:r>
              <a:rPr lang="sv-SE" dirty="0"/>
              <a:t>in blanco? En ESO-rapport om behovet av </a:t>
            </a:r>
            <a:r>
              <a:rPr lang="sv-SE" dirty="0" smtClean="0"/>
              <a:t>infrastruktur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31640" y="3140968"/>
            <a:ext cx="6400800" cy="1752600"/>
          </a:xfrm>
        </p:spPr>
        <p:txBody>
          <a:bodyPr/>
          <a:lstStyle/>
          <a:p>
            <a:r>
              <a:rPr lang="sv-SE" dirty="0" smtClean="0">
                <a:solidFill>
                  <a:schemeClr val="tx1"/>
                </a:solidFill>
              </a:rPr>
              <a:t>Redaktörer</a:t>
            </a:r>
          </a:p>
          <a:p>
            <a:r>
              <a:rPr lang="sv-SE" dirty="0" smtClean="0">
                <a:solidFill>
                  <a:schemeClr val="tx1"/>
                </a:solidFill>
              </a:rPr>
              <a:t>Lars Hultkrantz och Johan Nyström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7050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Beslutsunderlag för trafikinvesteringar i landsbygd och stadsbygd Jan Owen Jansson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dirty="0" smtClean="0"/>
              <a:t>”The Grand </a:t>
            </a:r>
            <a:r>
              <a:rPr lang="sv-SE" sz="2400" dirty="0" err="1" smtClean="0"/>
              <a:t>Transportation</a:t>
            </a:r>
            <a:r>
              <a:rPr lang="sv-SE" sz="2400" dirty="0" smtClean="0"/>
              <a:t> </a:t>
            </a:r>
            <a:r>
              <a:rPr lang="sv-SE" sz="2400" dirty="0" err="1" smtClean="0"/>
              <a:t>Mystique</a:t>
            </a:r>
            <a:r>
              <a:rPr lang="sv-SE" sz="2400" dirty="0" smtClean="0"/>
              <a:t>” – stora positiva externa effekter av nya vägar i ett redan väl utbyggt vägnät</a:t>
            </a:r>
          </a:p>
          <a:p>
            <a:r>
              <a:rPr lang="sv-SE" sz="2400" dirty="0" smtClean="0"/>
              <a:t>För interurbana väg- och järnvägsinvesteringar är objektsanalys tillräcklig</a:t>
            </a:r>
          </a:p>
          <a:p>
            <a:r>
              <a:rPr lang="sv-SE" sz="2400" dirty="0" smtClean="0"/>
              <a:t>För stora lokala/urbana investeringar kan behövas analys som kopplar trafikinfrastruktur till strategi för storstadsutveckling – särskilt i landet mellan stad och land</a:t>
            </a:r>
          </a:p>
          <a:p>
            <a:r>
              <a:rPr lang="sv-SE" sz="2400" dirty="0" smtClean="0"/>
              <a:t>Interaktionen mellan bosättning och trafikutveckling</a:t>
            </a:r>
          </a:p>
          <a:p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215414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Spelet om resurserna Jan-Eric Nilsson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dirty="0" smtClean="0"/>
              <a:t>Exemplet Västlänken: 16mdr, NNK -0,55</a:t>
            </a:r>
          </a:p>
          <a:p>
            <a:r>
              <a:rPr lang="sv-SE" sz="2400" dirty="0" smtClean="0"/>
              <a:t>Centraliserat eller decentraliserat ansvar?</a:t>
            </a:r>
          </a:p>
          <a:p>
            <a:r>
              <a:rPr lang="sv-SE" sz="2400" dirty="0" smtClean="0"/>
              <a:t>Politisk ekonomi: den egna valkretsen</a:t>
            </a:r>
          </a:p>
          <a:p>
            <a:r>
              <a:rPr lang="sv-SE" sz="2400" dirty="0" smtClean="0"/>
              <a:t>Resultat: Nästan alla krafter verkar för mer infrastruktur</a:t>
            </a:r>
          </a:p>
          <a:p>
            <a:r>
              <a:rPr lang="sv-SE" sz="2400" dirty="0" smtClean="0"/>
              <a:t>De samhällsekonomiska analysernas betydelse</a:t>
            </a:r>
          </a:p>
          <a:p>
            <a:r>
              <a:rPr lang="sv-SE" sz="2400" dirty="0" smtClean="0"/>
              <a:t>Bör förankras utanför sektorn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599114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Behöver vi mer infrastruktur?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Etablerad sanning, men</a:t>
            </a:r>
          </a:p>
          <a:p>
            <a:r>
              <a:rPr lang="sv-SE" dirty="0" smtClean="0"/>
              <a:t>Vår slutsats: Det finns inget övertygande underlag som visar det</a:t>
            </a:r>
            <a:endParaRPr lang="sv-SE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Våra förslag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dirty="0" smtClean="0"/>
              <a:t>Låt Trafikverket årligen redovisa projekt som har hög eller medelhög lönsamhet som grund för att bedöma anslagsbehov.</a:t>
            </a:r>
          </a:p>
          <a:p>
            <a:r>
              <a:rPr lang="sv-SE" sz="2400" dirty="0" smtClean="0"/>
              <a:t>Utveckla sektorsövergripande metoder för samhällsekonomiska bedömningar: Statskontoret/ESV.</a:t>
            </a:r>
          </a:p>
          <a:p>
            <a:r>
              <a:rPr lang="sv-SE" sz="2400" dirty="0" smtClean="0"/>
              <a:t>Förbered en reform av prissättning av användningen av infrastruktur:</a:t>
            </a:r>
          </a:p>
          <a:p>
            <a:pPr lvl="1"/>
            <a:r>
              <a:rPr lang="sv-SE" sz="2000" dirty="0" smtClean="0"/>
              <a:t>Måste göras transportslagsövergripande</a:t>
            </a:r>
          </a:p>
          <a:p>
            <a:pPr lvl="1"/>
            <a:r>
              <a:rPr lang="sv-SE" sz="2000" dirty="0" smtClean="0"/>
              <a:t>Paketreform: Koppla införande nödvändiga avgifter för att </a:t>
            </a:r>
            <a:r>
              <a:rPr lang="sv-SE" sz="2000" b="1" i="1" dirty="0" smtClean="0"/>
              <a:t>styra</a:t>
            </a:r>
            <a:r>
              <a:rPr lang="sv-SE" sz="2000" dirty="0" smtClean="0"/>
              <a:t> trafiken (inte finansiera) till beslut om </a:t>
            </a:r>
            <a:r>
              <a:rPr lang="sv-SE" sz="2000" smtClean="0"/>
              <a:t>ny infrastruktur</a:t>
            </a:r>
            <a:endParaRPr lang="sv-SE" sz="2000" dirty="0" smtClean="0"/>
          </a:p>
          <a:p>
            <a:pPr lvl="1"/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2316260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Grov ämnesindelning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sv-SE" u="sng" dirty="0" smtClean="0"/>
              <a:t>Makrosiffror</a:t>
            </a:r>
          </a:p>
          <a:p>
            <a:r>
              <a:rPr lang="sv-SE" i="1" dirty="0" smtClean="0"/>
              <a:t>Läggs </a:t>
            </a:r>
            <a:r>
              <a:rPr lang="sv-SE" i="1" dirty="0"/>
              <a:t>det för lite resurser på infrastruktur? </a:t>
            </a:r>
            <a:r>
              <a:rPr lang="sv-SE" dirty="0"/>
              <a:t>Anders </a:t>
            </a:r>
            <a:r>
              <a:rPr lang="sv-SE" dirty="0" smtClean="0"/>
              <a:t>Vredin</a:t>
            </a:r>
          </a:p>
          <a:p>
            <a:pPr marL="0" indent="0">
              <a:buNone/>
            </a:pPr>
            <a:r>
              <a:rPr lang="sv-SE" dirty="0"/>
              <a:t>	</a:t>
            </a:r>
          </a:p>
          <a:p>
            <a:r>
              <a:rPr lang="sv-SE" i="1" dirty="0"/>
              <a:t>Det reala behovet av infrastruktur – granskning av empirin och vägen framåt </a:t>
            </a:r>
            <a:r>
              <a:rPr lang="sv-SE" dirty="0"/>
              <a:t>- Johan Nyström	</a:t>
            </a: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u="sng" dirty="0"/>
              <a:t>F</a:t>
            </a:r>
            <a:r>
              <a:rPr lang="sv-SE" u="sng" dirty="0" smtClean="0"/>
              <a:t>örbättrad </a:t>
            </a:r>
            <a:r>
              <a:rPr lang="sv-SE" u="sng" dirty="0"/>
              <a:t>infrastruktur </a:t>
            </a:r>
            <a:r>
              <a:rPr lang="sv-SE" u="sng" dirty="0" smtClean="0"/>
              <a:t>vs. andra </a:t>
            </a:r>
            <a:r>
              <a:rPr lang="sv-SE" u="sng" dirty="0"/>
              <a:t>behov</a:t>
            </a:r>
          </a:p>
          <a:p>
            <a:r>
              <a:rPr lang="sv-SE" i="1" dirty="0"/>
              <a:t>Finansiering av infrastruktur – är privatfinansiering ett alternativ? </a:t>
            </a:r>
            <a:r>
              <a:rPr lang="sv-SE" dirty="0"/>
              <a:t>Urban Karlström	</a:t>
            </a:r>
            <a:endParaRPr lang="sv-SE" dirty="0" smtClean="0"/>
          </a:p>
          <a:p>
            <a:pPr marL="0" indent="0">
              <a:buNone/>
            </a:pPr>
            <a:endParaRPr lang="sv-SE" dirty="0"/>
          </a:p>
          <a:p>
            <a:r>
              <a:rPr lang="sv-SE" i="1" dirty="0"/>
              <a:t>Mer vägar och mindre järnvägar? </a:t>
            </a:r>
            <a:r>
              <a:rPr lang="sv-SE" dirty="0"/>
              <a:t>Runar Brännlund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v-SE" i="1" dirty="0"/>
              <a:t>Vet vi om transportinvesteringar är lönsamma?</a:t>
            </a:r>
            <a:r>
              <a:rPr lang="sv-SE" dirty="0"/>
              <a:t> Lars Hultkrantz	</a:t>
            </a:r>
            <a:endParaRPr lang="sv-SE" dirty="0" smtClean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u="sng" dirty="0"/>
              <a:t>P</a:t>
            </a:r>
            <a:r>
              <a:rPr lang="sv-SE" u="sng" dirty="0" smtClean="0"/>
              <a:t>olitiska </a:t>
            </a:r>
            <a:r>
              <a:rPr lang="sv-SE" u="sng" dirty="0"/>
              <a:t>prioriteringar </a:t>
            </a:r>
          </a:p>
          <a:p>
            <a:r>
              <a:rPr lang="sv-SE" i="1" dirty="0" err="1"/>
              <a:t>Beslutninger</a:t>
            </a:r>
            <a:r>
              <a:rPr lang="sv-SE" i="1" dirty="0"/>
              <a:t> om </a:t>
            </a:r>
            <a:r>
              <a:rPr lang="sv-SE" i="1" dirty="0" err="1"/>
              <a:t>utbygging</a:t>
            </a:r>
            <a:r>
              <a:rPr lang="sv-SE" i="1" dirty="0"/>
              <a:t> av infrastruktur i Norge – med fokus på </a:t>
            </a:r>
            <a:r>
              <a:rPr lang="sv-SE" i="1" dirty="0" err="1"/>
              <a:t>konseptvalget</a:t>
            </a:r>
            <a:r>
              <a:rPr lang="sv-SE" i="1" dirty="0"/>
              <a:t> </a:t>
            </a:r>
            <a:r>
              <a:rPr lang="sv-SE" dirty="0"/>
              <a:t>Gro Holst </a:t>
            </a:r>
            <a:r>
              <a:rPr lang="sv-SE" dirty="0" err="1" smtClean="0"/>
              <a:t>Volden</a:t>
            </a:r>
            <a:endParaRPr lang="sv-SE" dirty="0" smtClean="0"/>
          </a:p>
          <a:p>
            <a:pPr marL="0" indent="0">
              <a:buNone/>
            </a:pPr>
            <a:r>
              <a:rPr lang="sv-SE" dirty="0"/>
              <a:t>	</a:t>
            </a:r>
          </a:p>
          <a:p>
            <a:r>
              <a:rPr lang="sv-SE" i="1" dirty="0"/>
              <a:t>Beslutsunderlag för trafikinvesteringar i landsbygd och stadsbygd </a:t>
            </a:r>
            <a:r>
              <a:rPr lang="sv-SE" dirty="0"/>
              <a:t>Jan Owen Jansson	</a:t>
            </a:r>
          </a:p>
          <a:p>
            <a:r>
              <a:rPr lang="sv-SE" i="1" dirty="0"/>
              <a:t>Spelet om resurserna </a:t>
            </a:r>
            <a:r>
              <a:rPr lang="sv-SE" dirty="0"/>
              <a:t>Jan-Eric Nilsson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9187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Läggs det för lite resurser på infrastruktur? Anders </a:t>
            </a:r>
            <a:r>
              <a:rPr lang="sv-SE" dirty="0" smtClean="0"/>
              <a:t>Vredin</a:t>
            </a:r>
            <a:endParaRPr lang="sv-SE" dirty="0"/>
          </a:p>
        </p:txBody>
      </p:sp>
      <p:pic>
        <p:nvPicPr>
          <p:cNvPr id="1025" name="Bild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4" y="1359496"/>
            <a:ext cx="6515124" cy="4251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3981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sv-SE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sv-SE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Platshållare för innehåll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9485826"/>
              </p:ext>
            </p:extLst>
          </p:nvPr>
        </p:nvGraphicFramePr>
        <p:xfrm>
          <a:off x="4536008" y="5056103"/>
          <a:ext cx="4565228" cy="17731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7740"/>
                <a:gridCol w="861872"/>
                <a:gridCol w="861872"/>
                <a:gridCol w="861872"/>
                <a:gridCol w="861872"/>
              </a:tblGrid>
              <a:tr h="303752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800" b="1" u="none" strike="noStrike" dirty="0">
                          <a:effectLst/>
                        </a:rPr>
                        <a:t>Bruttoinvesteringar</a:t>
                      </a:r>
                      <a:endParaRPr lang="sv-S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84923">
                <a:tc gridSpan="5">
                  <a:txBody>
                    <a:bodyPr/>
                    <a:lstStyle/>
                    <a:p>
                      <a:pPr algn="l" fontAlgn="b"/>
                      <a:r>
                        <a:rPr lang="sv-SE" sz="1800" b="1" u="none" strike="noStrike" dirty="0">
                          <a:effectLst/>
                        </a:rPr>
                        <a:t>Övriga fastigheter och infrastruktur (procent av BNP) </a:t>
                      </a:r>
                      <a:endParaRPr lang="sv-S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303752">
                <a:tc>
                  <a:txBody>
                    <a:bodyPr/>
                    <a:lstStyle/>
                    <a:p>
                      <a:pPr algn="l" fontAlgn="b"/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>
                          <a:effectLst/>
                        </a:rPr>
                        <a:t>70-tal</a:t>
                      </a:r>
                      <a:endParaRPr lang="sv-SE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>
                          <a:effectLst/>
                        </a:rPr>
                        <a:t>80-tal</a:t>
                      </a:r>
                      <a:endParaRPr lang="sv-SE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>
                          <a:effectLst/>
                        </a:rPr>
                        <a:t>90-tal</a:t>
                      </a:r>
                      <a:endParaRPr lang="sv-SE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>
                          <a:effectLst/>
                        </a:rPr>
                        <a:t>00-tal</a:t>
                      </a:r>
                      <a:endParaRPr lang="sv-SE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3752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>
                          <a:effectLst/>
                        </a:rPr>
                        <a:t>Sverige</a:t>
                      </a:r>
                      <a:endParaRPr lang="sv-SE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 dirty="0">
                          <a:effectLst/>
                        </a:rPr>
                        <a:t>7,8</a:t>
                      </a:r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 dirty="0">
                          <a:effectLst/>
                        </a:rPr>
                        <a:t>5,8</a:t>
                      </a:r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 dirty="0">
                          <a:effectLst/>
                        </a:rPr>
                        <a:t>4,8</a:t>
                      </a:r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>
                          <a:effectLst/>
                        </a:rPr>
                        <a:t>4,5</a:t>
                      </a:r>
                      <a:endParaRPr lang="sv-SE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3752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>
                          <a:effectLst/>
                        </a:rPr>
                        <a:t>Genomsnitt</a:t>
                      </a:r>
                      <a:endParaRPr lang="sv-SE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>
                          <a:effectLst/>
                        </a:rPr>
                        <a:t>7,2</a:t>
                      </a:r>
                      <a:endParaRPr lang="sv-SE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>
                          <a:effectLst/>
                        </a:rPr>
                        <a:t>7</a:t>
                      </a:r>
                      <a:endParaRPr lang="sv-SE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 dirty="0">
                          <a:effectLst/>
                        </a:rPr>
                        <a:t>6,2</a:t>
                      </a:r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 dirty="0">
                          <a:effectLst/>
                        </a:rPr>
                        <a:t>6,2</a:t>
                      </a:r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79512" y="1410892"/>
            <a:ext cx="2930610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11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Procent av BNP fastigheter och infrastruktur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70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v-SE" dirty="0"/>
              <a:t>Det reala behovet av infrastruktur – granskning av empirin och vägen framåt - Johan Nyström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v-SE" sz="2400" dirty="0" smtClean="0"/>
              <a:t>Granskning av</a:t>
            </a:r>
          </a:p>
          <a:p>
            <a:pPr>
              <a:buFontTx/>
              <a:buChar char="-"/>
            </a:pPr>
            <a:r>
              <a:rPr lang="en-US" sz="2400" dirty="0" err="1"/>
              <a:t>Nutek</a:t>
            </a:r>
            <a:r>
              <a:rPr lang="en-US" sz="2400" dirty="0"/>
              <a:t> (2008), </a:t>
            </a:r>
            <a:r>
              <a:rPr lang="en-US" sz="2400" dirty="0" err="1"/>
              <a:t>Årsbok</a:t>
            </a:r>
            <a:r>
              <a:rPr lang="en-US" sz="2400" dirty="0"/>
              <a:t> </a:t>
            </a:r>
            <a:r>
              <a:rPr lang="en-US" sz="2400" dirty="0" smtClean="0"/>
              <a:t>2008</a:t>
            </a:r>
          </a:p>
          <a:p>
            <a:pPr>
              <a:buFontTx/>
              <a:buChar char="-"/>
            </a:pPr>
            <a:r>
              <a:rPr lang="sv-SE" sz="2400" dirty="0"/>
              <a:t>SNS (2012), Enkla regler, svåra </a:t>
            </a:r>
            <a:r>
              <a:rPr lang="sv-SE" sz="2400" dirty="0" smtClean="0"/>
              <a:t>tider</a:t>
            </a:r>
            <a:endParaRPr lang="sv-SE" sz="2400" dirty="0"/>
          </a:p>
          <a:p>
            <a:pPr>
              <a:buFontTx/>
              <a:buChar char="-"/>
            </a:pPr>
            <a:r>
              <a:rPr lang="sv-SE" sz="2400" dirty="0"/>
              <a:t>Konjunkturinstitutet (2012), Konjunkturläget Mars </a:t>
            </a:r>
            <a:r>
              <a:rPr lang="sv-SE" sz="2400" dirty="0" smtClean="0"/>
              <a:t>2012</a:t>
            </a:r>
          </a:p>
          <a:p>
            <a:pPr>
              <a:buFontTx/>
              <a:buChar char="-"/>
            </a:pPr>
            <a:r>
              <a:rPr lang="sv-SE" sz="2400" dirty="0" smtClean="0"/>
              <a:t>Trafikverket </a:t>
            </a:r>
            <a:r>
              <a:rPr lang="sv-SE" sz="2400" dirty="0"/>
              <a:t>(2012), Transportsystemets behov av kapacitetshöjande åtgärder – förslag på lösningar till år 2025 och utblick mot år </a:t>
            </a:r>
            <a:r>
              <a:rPr lang="sv-SE" sz="2400" dirty="0" smtClean="0"/>
              <a:t>2050</a:t>
            </a:r>
          </a:p>
          <a:p>
            <a:pPr>
              <a:buFontTx/>
              <a:buChar char="-"/>
            </a:pPr>
            <a:endParaRPr lang="sv-SE" sz="2400" dirty="0"/>
          </a:p>
          <a:p>
            <a:pPr marL="0" indent="0">
              <a:buNone/>
            </a:pPr>
            <a:r>
              <a:rPr lang="sv-SE" sz="2400" dirty="0"/>
              <a:t>Slutsatsen </a:t>
            </a:r>
            <a:r>
              <a:rPr lang="sv-SE" sz="2400" dirty="0" smtClean="0"/>
              <a:t>är </a:t>
            </a:r>
            <a:r>
              <a:rPr lang="sv-SE" sz="2400" dirty="0"/>
              <a:t>att argumenten för att satsa mer på infrastruktur som förs fram i Sverige inte är väl underbyggda. Det finns inte fog för de uttalanden som görs om bristande satsningar på infrastruktur.</a:t>
            </a:r>
          </a:p>
          <a:p>
            <a:pPr>
              <a:buFontTx/>
              <a:buChar char="-"/>
            </a:pPr>
            <a:endParaRPr lang="sv-SE" sz="2400" dirty="0"/>
          </a:p>
          <a:p>
            <a:pPr marL="0" indent="0">
              <a:buNone/>
            </a:pPr>
            <a:endParaRPr lang="sv-SE" dirty="0" smtClean="0"/>
          </a:p>
          <a:p>
            <a:pPr>
              <a:buFontTx/>
              <a:buChar char="-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76136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Finansiering av infrastruktur – är privatfinansiering ett alternativ? Urban Karlström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sv-SE" dirty="0"/>
              <a:t>Sverige har mycket liten erfarenhet av att utnyttja </a:t>
            </a:r>
            <a:r>
              <a:rPr lang="sv-SE" dirty="0" smtClean="0"/>
              <a:t>privat finansiering av infrastruktur</a:t>
            </a:r>
          </a:p>
          <a:p>
            <a:r>
              <a:rPr lang="sv-SE" dirty="0"/>
              <a:t>Det är inte en väg till nya ekonomiska </a:t>
            </a:r>
            <a:r>
              <a:rPr lang="sv-SE" dirty="0" smtClean="0"/>
              <a:t>resurser, i </a:t>
            </a:r>
            <a:r>
              <a:rPr lang="sv-SE" dirty="0"/>
              <a:t>slutändan kommer skattebetalarna eller brukaren </a:t>
            </a:r>
            <a:r>
              <a:rPr lang="sv-SE" dirty="0" smtClean="0"/>
              <a:t>som kommer betala</a:t>
            </a:r>
          </a:p>
          <a:p>
            <a:r>
              <a:rPr lang="sv-SE" dirty="0" smtClean="0"/>
              <a:t>Däremot </a:t>
            </a:r>
            <a:r>
              <a:rPr lang="sv-SE" dirty="0"/>
              <a:t>kan en OPS-lösning öka effektiviteten i byggandet och driften av </a:t>
            </a:r>
            <a:r>
              <a:rPr lang="sv-SE" dirty="0" smtClean="0"/>
              <a:t>infrastrukturprojekt</a:t>
            </a:r>
          </a:p>
          <a:p>
            <a:r>
              <a:rPr lang="sv-SE" dirty="0" smtClean="0"/>
              <a:t>Borde testas i Sverige</a:t>
            </a:r>
          </a:p>
          <a:p>
            <a:r>
              <a:rPr lang="sv-SE" dirty="0" smtClean="0"/>
              <a:t>Hasselgren återkommer till detta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3548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Mer vägar och mindre järnvägar? Runar Brännlund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v-SE" dirty="0" smtClean="0"/>
              <a:t>Nettoinvesteringar relativt trafikarbete</a:t>
            </a:r>
          </a:p>
          <a:p>
            <a:r>
              <a:rPr lang="sv-SE" sz="2400" dirty="0" smtClean="0"/>
              <a:t>Minskade på 90-talet</a:t>
            </a:r>
          </a:p>
          <a:p>
            <a:r>
              <a:rPr lang="sv-SE" sz="2400" dirty="0" smtClean="0"/>
              <a:t>Ökade för järnväg under 00-talet</a:t>
            </a:r>
          </a:p>
          <a:p>
            <a:r>
              <a:rPr lang="sv-SE" sz="2400" dirty="0" smtClean="0"/>
              <a:t>Fortsatt minska för väg, men långsammare</a:t>
            </a:r>
          </a:p>
          <a:p>
            <a:endParaRPr lang="sv-SE" sz="2000" dirty="0" smtClean="0"/>
          </a:p>
          <a:p>
            <a:pPr>
              <a:buNone/>
            </a:pPr>
            <a:r>
              <a:rPr lang="sv-SE" dirty="0" smtClean="0"/>
              <a:t>Är prioriteringen rättvis?</a:t>
            </a:r>
          </a:p>
          <a:p>
            <a:r>
              <a:rPr lang="sv-SE" sz="2400" dirty="0" smtClean="0"/>
              <a:t>Miljövinster dubbelräknas?</a:t>
            </a:r>
          </a:p>
          <a:p>
            <a:r>
              <a:rPr lang="sv-SE" sz="2400" dirty="0" smtClean="0"/>
              <a:t>Restid: Värdet av arbete på resan dåligt känt</a:t>
            </a:r>
          </a:p>
          <a:p>
            <a:endParaRPr lang="sv-SE" sz="2400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730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 smtClean="0"/>
              <a:t>NNK i transportplaneringen 2009 </a:t>
            </a:r>
            <a:br>
              <a:rPr lang="sv-SE" sz="3600" dirty="0" smtClean="0"/>
            </a:br>
            <a:r>
              <a:rPr lang="sv-SE" sz="2200" dirty="0" smtClean="0"/>
              <a:t>(Eliasson och Lundberg 2011)</a:t>
            </a:r>
            <a:endParaRPr lang="sv-SE" sz="2200" dirty="0"/>
          </a:p>
        </p:txBody>
      </p:sp>
      <p:pic>
        <p:nvPicPr>
          <p:cNvPr id="4" name="Picture 4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2685" y="2397893"/>
            <a:ext cx="5898630" cy="2930577"/>
          </a:xfrm>
          <a:prstGeom prst="rect">
            <a:avLst/>
          </a:prstGeom>
          <a:noFill/>
          <a:ln>
            <a:noFill/>
          </a:ln>
          <a:ex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Vet vi om transportinvesteringar är lönsamma? Lars Hultkrantz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sz="2400" dirty="0" smtClean="0"/>
              <a:t>Starkt lönsamma projekt finns – men överväger inte</a:t>
            </a:r>
          </a:p>
          <a:p>
            <a:r>
              <a:rPr lang="sv-SE" sz="2400" dirty="0" smtClean="0"/>
              <a:t>Fokus på ”relativ lönsamhet” – prioritering mellan objekt</a:t>
            </a:r>
          </a:p>
          <a:p>
            <a:r>
              <a:rPr lang="sv-SE" sz="2400" dirty="0" smtClean="0"/>
              <a:t>Men också det bästa mått vi har på faktisk lönsamhet</a:t>
            </a:r>
          </a:p>
          <a:p>
            <a:r>
              <a:rPr lang="sv-SE" sz="2400" dirty="0" smtClean="0"/>
              <a:t>Bör användas för att bedöma investeringsbehov</a:t>
            </a:r>
          </a:p>
          <a:p>
            <a:r>
              <a:rPr lang="sv-SE" sz="2400" dirty="0" smtClean="0"/>
              <a:t>Värdet på budgetmedel måste prissättas rätt:</a:t>
            </a:r>
          </a:p>
          <a:p>
            <a:pPr lvl="1"/>
            <a:r>
              <a:rPr lang="sv-SE" sz="2000" dirty="0" smtClean="0"/>
              <a:t>MCPF, kalkylränta</a:t>
            </a:r>
          </a:p>
          <a:p>
            <a:pPr lvl="1"/>
            <a:r>
              <a:rPr lang="sv-SE" sz="2000" dirty="0" smtClean="0"/>
              <a:t>Sektorsövergripande riktlinjer behövs – även för t ex VSL/QALY</a:t>
            </a:r>
          </a:p>
          <a:p>
            <a:r>
              <a:rPr lang="sv-SE" sz="2400" dirty="0" smtClean="0"/>
              <a:t>Systematiska snedvridningar:</a:t>
            </a:r>
          </a:p>
          <a:p>
            <a:pPr lvl="1"/>
            <a:r>
              <a:rPr lang="sv-SE" sz="2000" dirty="0" smtClean="0"/>
              <a:t>Anläggningskostnader</a:t>
            </a:r>
          </a:p>
          <a:p>
            <a:pPr lvl="1"/>
            <a:r>
              <a:rPr lang="sv-SE" sz="2000" dirty="0" smtClean="0"/>
              <a:t>Kalkylränta</a:t>
            </a:r>
          </a:p>
          <a:p>
            <a:pPr lvl="1"/>
            <a:r>
              <a:rPr lang="sv-SE" sz="2000" smtClean="0"/>
              <a:t>Utnyttjandey </a:t>
            </a:r>
            <a:r>
              <a:rPr lang="sv-SE" sz="2000" dirty="0" smtClean="0"/>
              <a:t>underprissatt</a:t>
            </a:r>
          </a:p>
          <a:p>
            <a:r>
              <a:rPr lang="sv-SE" sz="2400" dirty="0" err="1" smtClean="0"/>
              <a:t>Wider</a:t>
            </a:r>
            <a:r>
              <a:rPr lang="sv-SE" sz="2400" dirty="0" smtClean="0"/>
              <a:t> </a:t>
            </a:r>
            <a:r>
              <a:rPr lang="sv-SE" sz="2400" dirty="0" err="1" smtClean="0"/>
              <a:t>economic</a:t>
            </a:r>
            <a:r>
              <a:rPr lang="sv-SE" sz="2400" dirty="0" smtClean="0"/>
              <a:t> </a:t>
            </a:r>
            <a:r>
              <a:rPr lang="sv-SE" sz="2400" dirty="0" err="1" smtClean="0"/>
              <a:t>benefits</a:t>
            </a:r>
            <a:r>
              <a:rPr lang="sv-SE" sz="2400" dirty="0" smtClean="0"/>
              <a:t>: Krügers studie, inget starkt stöd i litteraturen för tillväxteffekter av transportinvesteringar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5885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err="1"/>
              <a:t>Beslutninger</a:t>
            </a:r>
            <a:r>
              <a:rPr lang="sv-SE" dirty="0"/>
              <a:t> om </a:t>
            </a:r>
            <a:r>
              <a:rPr lang="sv-SE" dirty="0" err="1"/>
              <a:t>utbygging</a:t>
            </a:r>
            <a:r>
              <a:rPr lang="sv-SE" dirty="0"/>
              <a:t> av infrastruktur i Norge – med fokus på </a:t>
            </a:r>
            <a:r>
              <a:rPr lang="sv-SE" dirty="0" err="1"/>
              <a:t>konseptvalget</a:t>
            </a:r>
            <a:r>
              <a:rPr lang="sv-SE" dirty="0"/>
              <a:t> Gro Holst </a:t>
            </a:r>
            <a:r>
              <a:rPr lang="sv-SE" dirty="0" err="1"/>
              <a:t>Volden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dirty="0" smtClean="0"/>
              <a:t>Transportpolitiken starkt politiserad, staten finansierar många projekt som primärt har lokal nytta, regionala fördelningsnycklar – CBA liten betydelse</a:t>
            </a:r>
          </a:p>
          <a:p>
            <a:r>
              <a:rPr lang="sv-SE" sz="2400" dirty="0" smtClean="0"/>
              <a:t>Speglas i infrastrukturen: 0,2% motorväg</a:t>
            </a:r>
          </a:p>
          <a:p>
            <a:r>
              <a:rPr lang="sv-SE" sz="2400" dirty="0" smtClean="0"/>
              <a:t>NOU 2012:16: CBA </a:t>
            </a:r>
            <a:r>
              <a:rPr lang="sv-SE" sz="2400" dirty="0" err="1" smtClean="0"/>
              <a:t>state</a:t>
            </a:r>
            <a:r>
              <a:rPr lang="sv-SE" sz="2400" dirty="0" smtClean="0"/>
              <a:t> of the art, sektorsövergripande</a:t>
            </a:r>
          </a:p>
          <a:p>
            <a:r>
              <a:rPr lang="sv-SE" sz="2400" dirty="0" err="1" smtClean="0"/>
              <a:t>Konceptvalg</a:t>
            </a:r>
            <a:r>
              <a:rPr lang="sv-SE" sz="2400" dirty="0" smtClean="0"/>
              <a:t>: fokus på effektivitet i tidigt planeringsskede</a:t>
            </a:r>
          </a:p>
          <a:p>
            <a:pPr lvl="1"/>
            <a:r>
              <a:rPr lang="sv-SE" sz="2000" dirty="0" smtClean="0"/>
              <a:t>Behov, mål, krav identifieras</a:t>
            </a:r>
          </a:p>
          <a:p>
            <a:pPr lvl="1"/>
            <a:r>
              <a:rPr lang="sv-SE" sz="2000" dirty="0" smtClean="0"/>
              <a:t>Minst två konceptuellt olika UA tas fram</a:t>
            </a:r>
          </a:p>
          <a:p>
            <a:pPr lvl="1"/>
            <a:r>
              <a:rPr lang="sv-SE" sz="2000" dirty="0" smtClean="0"/>
              <a:t>Bred samhällsekonomisk utvärdering görs</a:t>
            </a:r>
          </a:p>
          <a:p>
            <a:r>
              <a:rPr lang="sv-SE" sz="2400" dirty="0" smtClean="0"/>
              <a:t>Infördes 2005, </a:t>
            </a:r>
            <a:r>
              <a:rPr lang="sv-SE" sz="2400" dirty="0" err="1" smtClean="0"/>
              <a:t>hittils</a:t>
            </a:r>
            <a:r>
              <a:rPr lang="sv-SE" sz="2400" dirty="0" smtClean="0"/>
              <a:t> 60 investeringar, hälften transport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307427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630</Words>
  <Application>Microsoft Office PowerPoint</Application>
  <PresentationFormat>Bildspel på skärmen (4:3)</PresentationFormat>
  <Paragraphs>107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4" baseType="lpstr">
      <vt:lpstr>Office-tema</vt:lpstr>
      <vt:lpstr>Investeringar in blanco? En ESO-rapport om behovet av infrastruktur</vt:lpstr>
      <vt:lpstr>Grov ämnesindelning</vt:lpstr>
      <vt:lpstr>Läggs det för lite resurser på infrastruktur? Anders Vredin</vt:lpstr>
      <vt:lpstr>Det reala behovet av infrastruktur – granskning av empirin och vägen framåt - Johan Nyström</vt:lpstr>
      <vt:lpstr>Finansiering av infrastruktur – är privatfinansiering ett alternativ? Urban Karlström</vt:lpstr>
      <vt:lpstr>Mer vägar och mindre järnvägar? Runar Brännlund</vt:lpstr>
      <vt:lpstr>NNK i transportplaneringen 2009  (Eliasson och Lundberg 2011)</vt:lpstr>
      <vt:lpstr>Vet vi om transportinvesteringar är lönsamma? Lars Hultkrantz</vt:lpstr>
      <vt:lpstr>Beslutninger om utbygging av infrastruktur i Norge – med fokus på konseptvalget Gro Holst Volden</vt:lpstr>
      <vt:lpstr>Beslutsunderlag för trafikinvesteringar i landsbygd och stadsbygd Jan Owen Jansson</vt:lpstr>
      <vt:lpstr>Spelet om resurserna Jan-Eric Nilsson</vt:lpstr>
      <vt:lpstr>Behöver vi mer infrastruktur?</vt:lpstr>
      <vt:lpstr>Våra förslag</vt:lpstr>
    </vt:vector>
  </TitlesOfParts>
  <Company>VTI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Investeringar in blanco? En ESO-rapport om behovet av infrastruktur,</dc:title>
  <dc:creator>Johan Nyström</dc:creator>
  <cp:lastModifiedBy>Charlotte Nömmera</cp:lastModifiedBy>
  <cp:revision>29</cp:revision>
  <cp:lastPrinted>2013-06-17T20:30:13Z</cp:lastPrinted>
  <dcterms:created xsi:type="dcterms:W3CDTF">2013-06-13T08:45:36Z</dcterms:created>
  <dcterms:modified xsi:type="dcterms:W3CDTF">2013-06-24T08:24:57Z</dcterms:modified>
</cp:coreProperties>
</file>