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7"/>
  </p:sldMasterIdLst>
  <p:notesMasterIdLst>
    <p:notesMasterId r:id="rId15"/>
  </p:notesMasterIdLst>
  <p:handoutMasterIdLst>
    <p:handoutMasterId r:id="rId16"/>
  </p:handoutMasterIdLst>
  <p:sldIdLst>
    <p:sldId id="288" r:id="rId8"/>
    <p:sldId id="260" r:id="rId9"/>
    <p:sldId id="261" r:id="rId10"/>
    <p:sldId id="289" r:id="rId11"/>
    <p:sldId id="292" r:id="rId12"/>
    <p:sldId id="290" r:id="rId13"/>
    <p:sldId id="294" r:id="rId14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62500" autoAdjust="0"/>
  </p:normalViewPr>
  <p:slideViewPr>
    <p:cSldViewPr snapToGrid="0">
      <p:cViewPr varScale="1">
        <p:scale>
          <a:sx n="67" d="100"/>
          <a:sy n="67" d="100"/>
        </p:scale>
        <p:origin x="21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311A7908-EEEF-461C-9567-1B3B10DF4C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592A190-775C-4F5F-AC62-3E8EED097C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F1402-494E-4EA3-ACC1-2138C527C070}" type="datetimeFigureOut">
              <a:rPr lang="sv-SE" smtClean="0"/>
              <a:t>2019-11-29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F622299-FFE0-46D0-8CC5-A4B27C32FA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3BCAD3E-2288-489C-ACBE-A23BC6290C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B03FE-7724-454C-8F8C-E7E42D6A3B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6417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72F01-1948-4E74-8E35-FAB92CEFED9B}" type="datetimeFigureOut">
              <a:rPr lang="sv-SE" smtClean="0"/>
              <a:t>2019-11-29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AE009-48E8-41C6-A400-FAC650C6A5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6042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AE009-48E8-41C6-A400-FAC650C6A59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4462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AE009-48E8-41C6-A400-FAC650C6A59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2666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AE009-48E8-41C6-A400-FAC650C6A590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6550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AE009-48E8-41C6-A400-FAC650C6A59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3564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AE009-48E8-41C6-A400-FAC650C6A590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0211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2067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93268" y="729566"/>
            <a:ext cx="8893350" cy="2151531"/>
          </a:xfrm>
        </p:spPr>
        <p:txBody>
          <a:bodyPr lIns="0" rIns="0" anchor="t">
            <a:noAutofit/>
          </a:bodyPr>
          <a:lstStyle>
            <a:lvl1pPr algn="l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88574" y="2900578"/>
            <a:ext cx="8898044" cy="1655762"/>
          </a:xfrm>
        </p:spPr>
        <p:txBody>
          <a:bodyPr lIns="0" rIns="0"/>
          <a:lstStyle>
            <a:lvl1pPr marL="0" indent="0" algn="l">
              <a:buNone/>
              <a:defRPr sz="2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429F-ADA7-446B-8B9C-BBD5CDD6AD30}" type="datetime1">
              <a:rPr lang="sv-SE" smtClean="0"/>
              <a:t>2019-11-29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Samordnad utveckling för god och nära vård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23FE184-BDDD-4E6E-BE91-D3E8D2B20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6" y="6036454"/>
            <a:ext cx="1088407" cy="5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37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2799" y="1893600"/>
            <a:ext cx="3405601" cy="41292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351843" y="1893600"/>
            <a:ext cx="3452400" cy="41292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3"/>
          <p:cNvSpPr>
            <a:spLocks noGrp="1"/>
          </p:cNvSpPr>
          <p:nvPr>
            <p:ph sz="half" idx="13"/>
          </p:nvPr>
        </p:nvSpPr>
        <p:spPr>
          <a:xfrm>
            <a:off x="8127687" y="1893600"/>
            <a:ext cx="3450828" cy="41292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2F3F3F-D4CD-4C78-B476-8DD550FFE88E}" type="datetime1">
              <a:rPr lang="sv-SE" smtClean="0"/>
              <a:t>2019-11-29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Samordnad utveckling för god och nära vård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963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två bildtext/kä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226887" y="1908063"/>
            <a:ext cx="5337668" cy="4129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2799" y="1908063"/>
            <a:ext cx="5306401" cy="3421021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617565" y="5486400"/>
            <a:ext cx="5311635" cy="550863"/>
          </a:xfrm>
        </p:spPr>
        <p:txBody>
          <a:bodyPr anchor="b"/>
          <a:lstStyle>
            <a:lvl1pPr marL="0" indent="0" algn="r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Bildtext/källa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7A0106-448D-4074-8D09-F6351A6A1C03}" type="datetime1">
              <a:rPr lang="sv-SE" smtClean="0"/>
              <a:t>2019-11-29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Samordnad utveckling för god och nära vård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691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226887" y="1908063"/>
            <a:ext cx="5337668" cy="4129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2799" y="1908063"/>
            <a:ext cx="5306401" cy="4129200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A5FC-2B4E-4F40-B466-24D3BD765199}" type="datetime1">
              <a:rPr lang="sv-SE" smtClean="0"/>
              <a:t>2019-11-29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Samordnad utveckling för god och nära vård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7744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mslag blå">
    <p:bg>
      <p:bgPr>
        <a:solidFill>
          <a:srgbClr val="2067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3311" y="548807"/>
            <a:ext cx="10943791" cy="5473875"/>
          </a:xfrm>
        </p:spPr>
        <p:txBody>
          <a:bodyPr lIns="367200" tIns="223200" rIns="180000" anchor="t">
            <a:noAutofit/>
          </a:bodyPr>
          <a:lstStyle>
            <a:lvl1pPr algn="l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infoga text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BA93-5507-47D4-BA73-9510C4CFB7E1}" type="datetime1">
              <a:rPr lang="sv-SE" smtClean="0"/>
              <a:t>2019-11-29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Samordnad utveckling för god och nära vård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BFBAF1F-328F-45A6-B117-2CC65477F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75" y="6036454"/>
            <a:ext cx="1088407" cy="5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30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mslag med utfallande bild">
    <p:bg>
      <p:bgPr>
        <a:solidFill>
          <a:srgbClr val="2067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3311" y="548807"/>
            <a:ext cx="10943791" cy="5473875"/>
          </a:xfrm>
          <a:ln w="19050">
            <a:noFill/>
          </a:ln>
        </p:spPr>
        <p:txBody>
          <a:bodyPr lIns="374400" tIns="223200" rIns="180000" anchor="t">
            <a:noAutofit/>
          </a:bodyPr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infoga text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37EBDB-E3D6-441D-8D74-0BD88E948927}" type="datetime1">
              <a:rPr lang="sv-SE" smtClean="0"/>
              <a:t>2019-11-29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Samordnad utveckling för god och nära vård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DBEF91F-8518-4DBA-8E56-992394197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75" y="6036454"/>
            <a:ext cx="1088407" cy="5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34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Ins="288000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AB80-E3F7-43B6-99B8-2CCF2C5AB7C1}" type="datetime1">
              <a:rPr lang="sv-SE" smtClean="0"/>
              <a:t>2019-11-29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Samordnad utveckling för god och nära vård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277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Ins="2880000"/>
          <a:lstStyle>
            <a:lvl1pPr marL="468000" indent="-468000">
              <a:buFont typeface="+mj-lt"/>
              <a:buAutoNum type="arabicPeriod"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E482-D5BE-411A-B1B9-E63121B0B9A5}" type="datetime1">
              <a:rPr lang="sv-SE" smtClean="0"/>
              <a:t>2019-11-29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Samordnad utveckling för god och nära vård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285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622800" y="1890000"/>
            <a:ext cx="8074800" cy="4129200"/>
          </a:xfrm>
        </p:spPr>
        <p:txBody>
          <a:bodyPr rIns="0"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235719-514E-4809-A146-B18FB1267448}" type="datetime1">
              <a:rPr lang="sv-SE" smtClean="0"/>
              <a:t>2019-11-29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Samordnad utveckling för god och nära vård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113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rgbClr val="2067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2800" y="359999"/>
            <a:ext cx="10952115" cy="1620001"/>
          </a:xfrm>
        </p:spPr>
        <p:txBody>
          <a:bodyPr anchor="t">
            <a:noAutofit/>
          </a:bodyPr>
          <a:lstStyle>
            <a:lvl1pPr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2800" y="1980000"/>
            <a:ext cx="10952115" cy="1304925"/>
          </a:xfrm>
        </p:spPr>
        <p:txBody>
          <a:bodyPr/>
          <a:lstStyle>
            <a:lvl1pPr marL="0" indent="0">
              <a:buNone/>
              <a:defRPr sz="28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AEC9-DCD9-42C2-AC7B-9AE0978E715F}" type="datetime1">
              <a:rPr lang="sv-SE" smtClean="0"/>
              <a:t>2019-11-29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Samordnad utveckling för god och nära vård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2043E36-B495-443A-8F1D-E588C3A33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6" y="6036454"/>
            <a:ext cx="1088407" cy="5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39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2799" y="1893600"/>
            <a:ext cx="5306401" cy="41292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26887" y="1908063"/>
            <a:ext cx="5351628" cy="41292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C056-EBF6-44F4-AA05-D318978CEEB2}" type="datetime1">
              <a:rPr lang="sv-SE" smtClean="0"/>
              <a:t>2019-11-29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Samordnad utveckling för god och nära vård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795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2799" y="1499927"/>
            <a:ext cx="5306401" cy="823912"/>
          </a:xfrm>
        </p:spPr>
        <p:txBody>
          <a:bodyPr anchor="ctr"/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2799" y="2426463"/>
            <a:ext cx="5306401" cy="361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226887" y="1496145"/>
            <a:ext cx="5351628" cy="823912"/>
          </a:xfrm>
        </p:spPr>
        <p:txBody>
          <a:bodyPr anchor="ctr"/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26887" y="2426006"/>
            <a:ext cx="5351628" cy="361125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D6F9-8485-4043-A67C-56589D32B672}" type="datetime1">
              <a:rPr lang="sv-SE" smtClean="0"/>
              <a:t>2019-11-29</a:t>
            </a:fld>
            <a:endParaRPr lang="sv-SE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Samordnad utveckling för god och nära vård</a:t>
            </a:r>
            <a:endParaRPr lang="sv-SE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3907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0CFB-13F3-48C0-BA62-2701E0DEAD43}" type="datetime1">
              <a:rPr lang="sv-SE" smtClean="0"/>
              <a:t>2019-11-29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Samordnad utveckling för god och nära vård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9379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8A3D-0DB0-43F7-B56E-F59C207974A1}" type="datetime1">
              <a:rPr lang="sv-SE" smtClean="0"/>
              <a:t>2019-11-29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Samordnad utveckling för god och nära vård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935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2800" y="360000"/>
            <a:ext cx="10944804" cy="102974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2799" y="1890713"/>
            <a:ext cx="10955715" cy="41290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576240" y="297899"/>
            <a:ext cx="97789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6C37EBDB-E3D6-441D-8D74-0BD88E948927}" type="datetime1">
              <a:rPr lang="sv-SE" smtClean="0"/>
              <a:t>2019-11-29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073600" y="6304768"/>
            <a:ext cx="90000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1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Samordnad utveckling för god och nära vård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082155" y="6304768"/>
            <a:ext cx="4824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baseline="0">
                <a:solidFill>
                  <a:schemeClr val="tx1"/>
                </a:solidFill>
              </a:defRPr>
            </a:lvl1pPr>
          </a:lstStyle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59FE325-6D28-4FA8-9124-3A6A3178A3A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6" y="6032087"/>
            <a:ext cx="1089932" cy="60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1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 baseline="0">
          <a:solidFill>
            <a:srgbClr val="206779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17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803">
          <p15:clr>
            <a:srgbClr val="F26B43"/>
          </p15:clr>
        </p15:guide>
        <p15:guide id="4" orient="horz" pos="1191">
          <p15:clr>
            <a:srgbClr val="F26B43"/>
          </p15:clr>
        </p15:guide>
        <p15:guide id="5" pos="330">
          <p15:clr>
            <a:srgbClr val="F26B43"/>
          </p15:clr>
        </p15:guide>
        <p15:guide id="6" pos="73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B7561F57-FE38-423E-84CE-882527F9E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6611" y="360000"/>
            <a:ext cx="3753413" cy="5633192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943F31BC-2BF3-40D4-A338-0635ECE3F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8BC4B6F-EDD5-4894-8A94-0169C9A3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Samordnad utveckling för god och nära vård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3265D5E-2DA7-4114-8780-FB9D06CD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1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50E7886-A9BD-46EE-AEC3-9328FC23D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1225" y="360000"/>
            <a:ext cx="3755461" cy="56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47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13387DF7-B604-4CA7-8E8E-D70DEB81F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444" y="1484068"/>
            <a:ext cx="12258312" cy="4283761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sv-SE" sz="2400" dirty="0">
                <a:solidFill>
                  <a:prstClr val="black"/>
                </a:solidFill>
              </a:rPr>
              <a:t>Goda resultat gällande medicinsk kvalitet</a:t>
            </a:r>
          </a:p>
          <a:p>
            <a:pPr lvl="0">
              <a:lnSpc>
                <a:spcPct val="150000"/>
              </a:lnSpc>
            </a:pPr>
            <a:r>
              <a:rPr lang="sv-SE" sz="2400" dirty="0">
                <a:solidFill>
                  <a:prstClr val="black"/>
                </a:solidFill>
              </a:rPr>
              <a:t>Sämre gällande kontinuitet, tillgänglighet, delaktighet</a:t>
            </a:r>
          </a:p>
          <a:p>
            <a:pPr lvl="0">
              <a:lnSpc>
                <a:spcPct val="150000"/>
              </a:lnSpc>
            </a:pPr>
            <a:r>
              <a:rPr lang="sv-SE" sz="2400" dirty="0">
                <a:solidFill>
                  <a:prstClr val="black"/>
                </a:solidFill>
              </a:rPr>
              <a:t>Möta demografisk utveckling samt förväntningar och behov idag</a:t>
            </a:r>
          </a:p>
          <a:p>
            <a:pPr lvl="0">
              <a:lnSpc>
                <a:spcPct val="150000"/>
              </a:lnSpc>
            </a:pPr>
            <a:r>
              <a:rPr lang="sv-SE" sz="2400" dirty="0">
                <a:solidFill>
                  <a:prstClr val="black"/>
                </a:solidFill>
              </a:rPr>
              <a:t>Bibehålla och öka kvaliteten</a:t>
            </a:r>
          </a:p>
          <a:p>
            <a:pPr lvl="0">
              <a:lnSpc>
                <a:spcPct val="150000"/>
              </a:lnSpc>
            </a:pPr>
            <a:r>
              <a:rPr lang="sv-SE" sz="2400" dirty="0">
                <a:solidFill>
                  <a:prstClr val="black"/>
                </a:solidFill>
              </a:rPr>
              <a:t>Kontroll på vårdens kostnader</a:t>
            </a:r>
          </a:p>
          <a:p>
            <a:pPr lvl="0">
              <a:lnSpc>
                <a:spcPct val="150000"/>
              </a:lnSpc>
            </a:pPr>
            <a:r>
              <a:rPr lang="sv-SE" sz="2400" dirty="0">
                <a:solidFill>
                  <a:prstClr val="black"/>
                </a:solidFill>
              </a:rPr>
              <a:t>Svensk sjukvård historiskt fokuserad på akutsjukhus</a:t>
            </a:r>
          </a:p>
          <a:p>
            <a:pPr lvl="0">
              <a:lnSpc>
                <a:spcPct val="150000"/>
              </a:lnSpc>
            </a:pPr>
            <a:r>
              <a:rPr lang="sv-SE" sz="2400" dirty="0">
                <a:solidFill>
                  <a:prstClr val="black"/>
                </a:solidFill>
              </a:rPr>
              <a:t>En stärkt primärvård bidrar till en jämlik hälsa</a:t>
            </a: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B4AE497-1907-4DB6-B4D5-AF1184F61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/>
              <a:t>Bakgrund – behov av förändring</a:t>
            </a:r>
            <a:br>
              <a:rPr lang="sv-SE" sz="4000" dirty="0"/>
            </a:br>
            <a:br>
              <a:rPr lang="sv-SE" sz="4000" dirty="0"/>
            </a:br>
            <a:endParaRPr lang="sv-SE" sz="4000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27613C1-5A2A-4F1F-9179-0B118F8F9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Samordnad utveckling för god och nära vård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951ACC2-A720-4B28-8622-90DC2A73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179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4986534-0D55-453E-B20D-A109BB02E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00" y="1773182"/>
            <a:ext cx="12351078" cy="4747586"/>
          </a:xfrm>
        </p:spPr>
        <p:txBody>
          <a:bodyPr rIns="2232000"/>
          <a:lstStyle/>
          <a:p>
            <a:pPr marL="0" lvl="0" indent="0">
              <a:buNone/>
            </a:pPr>
            <a:r>
              <a:rPr lang="sv-SE" sz="2000" dirty="0">
                <a:solidFill>
                  <a:prstClr val="black"/>
                </a:solidFill>
              </a:rPr>
              <a:t>”Alla människor har tillgång till de hälsofrämjande, sjukdomsförebyggande, behandlande och rehabiliterande hälsotjänster de behöver, och att dessa tjänster är av en tillräcklig kvalitet för att vara effektiva.”</a:t>
            </a:r>
          </a:p>
          <a:p>
            <a:pPr marL="0" lvl="0" indent="0">
              <a:buNone/>
            </a:pPr>
            <a:endParaRPr lang="sv-SE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sv-SE" sz="2000" dirty="0">
                <a:solidFill>
                  <a:prstClr val="black"/>
                </a:solidFill>
              </a:rPr>
              <a:t>”…ett skifte från dagen hälsosystem, uppbyggda kring sjukdomar och institutioner till ett system som är designat för människor.”</a:t>
            </a:r>
          </a:p>
          <a:p>
            <a:pPr marL="0" lvl="0" indent="0">
              <a:buNone/>
            </a:pPr>
            <a:endParaRPr lang="sv-SE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sv-SE" sz="2000" dirty="0">
                <a:solidFill>
                  <a:prstClr val="black"/>
                </a:solidFill>
              </a:rPr>
              <a:t>”…en integrerad och personcentrerad ansats när hälsosystem utvecklas…”</a:t>
            </a:r>
          </a:p>
          <a:p>
            <a:pPr marL="0" lvl="0" indent="0">
              <a:buNone/>
            </a:pPr>
            <a:endParaRPr lang="sv-SE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sv-SE" sz="2000" dirty="0">
                <a:solidFill>
                  <a:prstClr val="black"/>
                </a:solidFill>
              </a:rPr>
              <a:t>”…en sådan ansats avgörande för att säkerställa att även marginaliserade och sårbara grupper nås – ingen lämnas utanför.”</a:t>
            </a: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D614860-0070-478F-9574-E599D6524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WHO – Universal Health </a:t>
            </a:r>
            <a:r>
              <a:rPr lang="sv-SE" dirty="0" err="1"/>
              <a:t>Coverage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164F391-7280-458E-A5FA-7740525B1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Samordnad utveckling för god och nära vård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AE33BDD-8981-44A0-B841-1412F4DD5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7356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F1E80521-20AD-41F8-B8BD-13D5AB222D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9459" r="1544" b="12366"/>
          <a:stretch/>
        </p:blipFill>
        <p:spPr>
          <a:xfrm>
            <a:off x="622800" y="1519517"/>
            <a:ext cx="9872517" cy="3617259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96546C5B-431C-47B9-870E-7312C9BBD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0" y="489777"/>
            <a:ext cx="10944804" cy="1029740"/>
          </a:xfrm>
        </p:spPr>
        <p:txBody>
          <a:bodyPr/>
          <a:lstStyle/>
          <a:p>
            <a:r>
              <a:rPr lang="sv-SE" sz="4000" dirty="0"/>
              <a:t>Patientperspektivet – tillgänglighet ger trygghet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33EB9D9-B873-4AE9-B65E-F1EAD7E11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Samordnad utveckling för god och nära vård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A7B7BEA-0291-4073-978F-4E8F50F3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7BF1DC0-C24A-4D36-8C93-140C37C910B4}"/>
              </a:ext>
            </a:extLst>
          </p:cNvPr>
          <p:cNvSpPr txBox="1"/>
          <p:nvPr/>
        </p:nvSpPr>
        <p:spPr>
          <a:xfrm>
            <a:off x="1971377" y="5311588"/>
            <a:ext cx="55034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i="1" dirty="0"/>
              <a:t>Att bygga på kontinuitet och relationer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i="1" dirty="0"/>
              <a:t>Upplevelsen av tillgänglighet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i="1" dirty="0"/>
              <a:t>Kommunalt finansierad hälso- och sjukvård </a:t>
            </a:r>
          </a:p>
        </p:txBody>
      </p:sp>
    </p:spTree>
    <p:extLst>
      <p:ext uri="{BB962C8B-B14F-4D97-AF65-F5344CB8AC3E}">
        <p14:creationId xmlns:p14="http://schemas.microsoft.com/office/powerpoint/2010/main" val="1085569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E6219413-BFD0-4539-9B7D-AC947AD35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Ins="0"/>
          <a:lstStyle/>
          <a:p>
            <a:pPr marL="0" indent="0">
              <a:buNone/>
            </a:pPr>
            <a:r>
              <a:rPr lang="sv-SE" dirty="0"/>
              <a:t>”Den svenska modellen bygger på att all personal vid sjukhusen ska vara fast anställd för aktiviteter som akutverksamhet, planerad behandling i slutenvård samt för öppenvårdsmottagningar.”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sz="2000" i="1" dirty="0"/>
              <a:t>Att verka i nätverksbaserade organisationer</a:t>
            </a:r>
          </a:p>
          <a:p>
            <a:r>
              <a:rPr lang="sv-SE" sz="2000" i="1" dirty="0"/>
              <a:t>Forskning, utveckling och innovation</a:t>
            </a:r>
          </a:p>
          <a:p>
            <a:r>
              <a:rPr lang="sv-SE" sz="2000" i="1" dirty="0"/>
              <a:t>Att anpassa utbildningar efter behov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1651BFB-A8DC-48AD-9013-9B088893F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/>
              <a:t>Medarbetarperspektivet – hållbart yrkesliv</a:t>
            </a:r>
            <a:r>
              <a:rPr lang="sv-SE" dirty="0"/>
              <a:t> 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F70469B-03A0-406B-8ACC-142642D30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Samordnad utveckling för god och nära vård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1AD32F1-FE3B-44A4-AF0C-1E7E859C4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1959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7662BA68-7413-4B93-897D-895E005C4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/>
              <a:t>Beskrivningssystemet – ekonomisk hållbarhet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F183A82-6D7F-4B51-86A9-C8FB694F3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Samordnad utveckling för god och nära vård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004704B-5FDF-4CE5-A102-FC058D5F8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F5F11052-C186-4856-BC80-2C683287E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674" y="1228397"/>
            <a:ext cx="9973995" cy="4401205"/>
          </a:xfrm>
        </p:spPr>
        <p:txBody>
          <a:bodyPr wrap="square" lIns="396000" rIns="0">
            <a:spAutoFit/>
          </a:bodyPr>
          <a:lstStyle/>
          <a:p>
            <a:pPr marL="0" indent="0">
              <a:buNone/>
            </a:pPr>
            <a:r>
              <a:rPr lang="sv-SE" sz="2000" dirty="0"/>
              <a:t>”I SKL:s senaste ekonomirapport har DRG-klassificeringen</a:t>
            </a:r>
          </a:p>
          <a:p>
            <a:pPr marL="0" indent="0">
              <a:buNone/>
            </a:pPr>
            <a:r>
              <a:rPr lang="sv-SE" sz="2000" dirty="0"/>
              <a:t>använts för att skatta produktiviteten mellan 2013 och 2017 för den</a:t>
            </a:r>
          </a:p>
          <a:p>
            <a:pPr marL="0" indent="0">
              <a:buNone/>
            </a:pPr>
            <a:r>
              <a:rPr lang="sv-SE" sz="2000" dirty="0"/>
              <a:t>somatiska specialistvården, vilken visar en tydlig nedgång (SKL</a:t>
            </a:r>
          </a:p>
          <a:p>
            <a:pPr marL="0" indent="0">
              <a:buNone/>
            </a:pPr>
            <a:r>
              <a:rPr lang="sv-SE" sz="2000" dirty="0"/>
              <a:t>2019a). Denna utveckling kan förklaras av bristande incitament till</a:t>
            </a:r>
          </a:p>
          <a:p>
            <a:pPr marL="0" indent="0">
              <a:buNone/>
            </a:pPr>
            <a:r>
              <a:rPr lang="sv-SE" sz="2000" dirty="0"/>
              <a:t>en god produktivitet. Med fasta anslag minskar även kunskapen om</a:t>
            </a:r>
          </a:p>
          <a:p>
            <a:pPr marL="0" indent="0">
              <a:buNone/>
            </a:pPr>
            <a:r>
              <a:rPr lang="sv-SE" sz="2000" dirty="0"/>
              <a:t>förhållandet mellan insatta resurser och prestationer. Med de förändringar</a:t>
            </a:r>
          </a:p>
          <a:p>
            <a:pPr marL="0" indent="0">
              <a:buNone/>
            </a:pPr>
            <a:r>
              <a:rPr lang="sv-SE" sz="2000" dirty="0"/>
              <a:t>som nu äger rum med utflyttning av patienter från</a:t>
            </a:r>
          </a:p>
          <a:p>
            <a:pPr marL="0" indent="0">
              <a:buNone/>
            </a:pPr>
            <a:r>
              <a:rPr lang="sv-SE" sz="2000" dirty="0"/>
              <a:t>sjukhusen minskar inte intäkterna i förhållande till förändringarna.</a:t>
            </a:r>
          </a:p>
          <a:p>
            <a:pPr marL="0" indent="0">
              <a:buNone/>
            </a:pPr>
            <a:r>
              <a:rPr lang="sv-SE" sz="2000" dirty="0"/>
              <a:t>Om patienter flyttas ut, men personalstruktur och övrig kapacitet</a:t>
            </a:r>
          </a:p>
          <a:p>
            <a:pPr marL="0" indent="0">
              <a:buNone/>
            </a:pPr>
            <a:r>
              <a:rPr lang="sv-SE" sz="2000" dirty="0"/>
              <a:t>blir oförändrad minskar helt naturligt produktiviteten. En utflyttning</a:t>
            </a:r>
          </a:p>
          <a:p>
            <a:pPr marL="0" indent="0">
              <a:buNone/>
            </a:pPr>
            <a:r>
              <a:rPr lang="sv-SE" sz="2000" dirty="0"/>
              <a:t>av patienter från sjukhusen bör även leda till att viss</a:t>
            </a:r>
          </a:p>
          <a:p>
            <a:pPr marL="0" indent="0">
              <a:buNone/>
            </a:pPr>
            <a:r>
              <a:rPr lang="sv-SE" sz="2000" dirty="0"/>
              <a:t>personal förs över till vårdformer utanför sjukhusen. Samtidigt</a:t>
            </a:r>
          </a:p>
          <a:p>
            <a:pPr marL="0" indent="0">
              <a:buNone/>
            </a:pPr>
            <a:r>
              <a:rPr lang="sv-SE" sz="2000" dirty="0"/>
              <a:t>måste man naturligtvis ta hänsyn till att det är de okomplicerade</a:t>
            </a:r>
          </a:p>
          <a:p>
            <a:pPr marL="0" indent="0">
              <a:buNone/>
            </a:pPr>
            <a:r>
              <a:rPr lang="sv-SE" sz="2000" dirty="0"/>
              <a:t>patientfallen som främst flyttas ut.”</a:t>
            </a:r>
          </a:p>
        </p:txBody>
      </p:sp>
    </p:spTree>
    <p:extLst>
      <p:ext uri="{BB962C8B-B14F-4D97-AF65-F5344CB8AC3E}">
        <p14:creationId xmlns:p14="http://schemas.microsoft.com/office/powerpoint/2010/main" val="2737598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F450297D-7149-44C8-A0A5-8919B4F1C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840" y="2549619"/>
            <a:ext cx="10955715" cy="4129082"/>
          </a:xfrm>
        </p:spPr>
        <p:txBody>
          <a:bodyPr rIns="0"/>
          <a:lstStyle/>
          <a:p>
            <a:pPr marL="0" indent="0">
              <a:buNone/>
            </a:pPr>
            <a:r>
              <a:rPr lang="sv-SE" dirty="0"/>
              <a:t>”</a:t>
            </a:r>
            <a:r>
              <a:rPr lang="sv-SE" dirty="0" err="1"/>
              <a:t>Every</a:t>
            </a:r>
            <a:r>
              <a:rPr lang="sv-SE" dirty="0"/>
              <a:t> system is </a:t>
            </a:r>
            <a:r>
              <a:rPr lang="sv-SE" dirty="0" err="1"/>
              <a:t>perfectly</a:t>
            </a:r>
            <a:r>
              <a:rPr lang="sv-SE" dirty="0"/>
              <a:t> </a:t>
            </a:r>
            <a:r>
              <a:rPr lang="sv-SE" dirty="0" err="1"/>
              <a:t>designed</a:t>
            </a:r>
            <a:r>
              <a:rPr lang="sv-SE" dirty="0"/>
              <a:t> to get the </a:t>
            </a:r>
            <a:r>
              <a:rPr lang="sv-SE" dirty="0" err="1"/>
              <a:t>result</a:t>
            </a:r>
            <a:r>
              <a:rPr lang="sv-SE" dirty="0"/>
              <a:t> it gets”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69862AA-C42D-48DC-AE8C-0FEDCE8E2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E842FFB-C603-4275-8A15-63CB1D17C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Samordnad utveckling för god och nära vård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D5FE77B-9E93-4068-A949-078A482AD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1407651"/>
      </p:ext>
    </p:extLst>
  </p:cSld>
  <p:clrMapOvr>
    <a:masterClrMapping/>
  </p:clrMapOvr>
</p:sld>
</file>

<file path=ppt/theme/theme1.xml><?xml version="1.0" encoding="utf-8"?>
<a:theme xmlns:a="http://schemas.openxmlformats.org/drawingml/2006/main" name="KOM PPT 1053 2">
  <a:themeElements>
    <a:clrScheme name="RK">
      <a:dk1>
        <a:sysClr val="windowText" lastClr="000000"/>
      </a:dk1>
      <a:lt1>
        <a:sysClr val="window" lastClr="FFFFFF"/>
      </a:lt1>
      <a:dk2>
        <a:srgbClr val="716B5F"/>
      </a:dk2>
      <a:lt2>
        <a:srgbClr val="DFDDD9"/>
      </a:lt2>
      <a:accent1>
        <a:srgbClr val="1A3050"/>
      </a:accent1>
      <a:accent2>
        <a:srgbClr val="DFDDD9"/>
      </a:accent2>
      <a:accent3>
        <a:srgbClr val="467199"/>
      </a:accent3>
      <a:accent4>
        <a:srgbClr val="A0B6C9"/>
      </a:accent4>
      <a:accent5>
        <a:srgbClr val="716B5F"/>
      </a:accent5>
      <a:accent6>
        <a:srgbClr val="E0E7EE"/>
      </a:accent6>
      <a:hlink>
        <a:srgbClr val="0563C1"/>
      </a:hlink>
      <a:folHlink>
        <a:srgbClr val="954F72"/>
      </a:folHlink>
    </a:clrScheme>
    <a:fontScheme name="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OM PPT 1053 2" id="{175BC8AC-CA1D-4D64-B5B7-F58A0416BCAF}" vid="{31EAACAF-4BB6-4236-B843-392F9524A38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625d36-bb37-4650-91b9-0c96159295ba"/>
    <DirtyMigration xmlns="4e9c2f0c-7bf8-49af-8356-cbf363fc78a7">false</DirtyMigration>
    <k46d94c0acf84ab9a79866a9d8b1905f xmlns="cc625d36-bb37-4650-91b9-0c96159295ba">
      <Terms xmlns="http://schemas.microsoft.com/office/infopath/2007/PartnerControls"/>
    </k46d94c0acf84ab9a79866a9d8b1905f>
    <_dlc_DocId xmlns="4e299e88-e5ca-4819-b20c-73fa08639097">6VQKSH54ZSKQ-1806723248-2448</_dlc_DocId>
    <_dlc_DocIdUrl xmlns="4e299e88-e5ca-4819-b20c-73fa08639097">
      <Url>https://dhs.sp.regeringskansliet.se/kom/S_2017_01/_layouts/15/DocIdRedir.aspx?ID=6VQKSH54ZSKQ-1806723248-2448</Url>
      <Description>6VQKSH54ZSKQ-1806723248-2448</Description>
    </_dlc_DocIdUrl>
  </documentManagement>
</p:properties>
</file>

<file path=customXml/item3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RK PowerPoint" ma:contentTypeID="0x010100BBA312BF02777149882D207184EC35C002003B6ECE288071B04F971E5AB18BB4FC31" ma:contentTypeVersion="9" ma:contentTypeDescription="Skapa ny presentation" ma:contentTypeScope="" ma:versionID="ecb25a35ed62c4ec0b93eb62f24ef097">
  <xsd:schema xmlns:xsd="http://www.w3.org/2001/XMLSchema" xmlns:xs="http://www.w3.org/2001/XMLSchema" xmlns:p="http://schemas.microsoft.com/office/2006/metadata/properties" xmlns:ns3="4e9c2f0c-7bf8-49af-8356-cbf363fc78a7" xmlns:ns4="cc625d36-bb37-4650-91b9-0c96159295ba" xmlns:ns5="4e299e88-e5ca-4819-b20c-73fa08639097" targetNamespace="http://schemas.microsoft.com/office/2006/metadata/properties" ma:root="true" ma:fieldsID="44e59b5c5b9317442475f6d290f1a839" ns3:_="" ns4:_="" ns5:_="">
    <xsd:import namespace="4e9c2f0c-7bf8-49af-8356-cbf363fc78a7"/>
    <xsd:import namespace="cc625d36-bb37-4650-91b9-0c96159295ba"/>
    <xsd:import namespace="4e299e88-e5ca-4819-b20c-73fa08639097"/>
    <xsd:element name="properties">
      <xsd:complexType>
        <xsd:sequence>
          <xsd:element name="documentManagement">
            <xsd:complexType>
              <xsd:all>
                <xsd:element ref="ns3:DirtyMigration" minOccurs="0"/>
                <xsd:element ref="ns4:TaxCatchAllLabel" minOccurs="0"/>
                <xsd:element ref="ns4:k46d94c0acf84ab9a79866a9d8b1905f" minOccurs="0"/>
                <xsd:element ref="ns4:TaxCatchAll" minOccurs="0"/>
                <xsd:element ref="ns5:_dlc_DocId" minOccurs="0"/>
                <xsd:element ref="ns5:_dlc_DocIdUrl" minOccurs="0"/>
                <xsd:element ref="ns5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9c2f0c-7bf8-49af-8356-cbf363fc78a7" elementFormDefault="qualified">
    <xsd:import namespace="http://schemas.microsoft.com/office/2006/documentManagement/types"/>
    <xsd:import namespace="http://schemas.microsoft.com/office/infopath/2007/PartnerControls"/>
    <xsd:element name="DirtyMigration" ma:index="3" nillable="true" ma:displayName="Migrerad inte uppdaterad" ma:default="0" ma:internalName="DirtyMigration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625d36-bb37-4650-91b9-0c96159295ba" elementFormDefault="qualified">
    <xsd:import namespace="http://schemas.microsoft.com/office/2006/documentManagement/types"/>
    <xsd:import namespace="http://schemas.microsoft.com/office/infopath/2007/PartnerControls"/>
    <xsd:element name="TaxCatchAllLabel" ma:index="4" nillable="true" ma:displayName="Taxonomy Catch All Column1" ma:description="" ma:hidden="true" ma:list="{73d8ae25-4dc1-411b-8940-1b762ded353d}" ma:internalName="TaxCatchAllLabel" ma:readOnly="true" ma:showField="CatchAllDataLabel" ma:web="bc120e58-bf03-48ca-9d09-05f32815b0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46d94c0acf84ab9a79866a9d8b1905f" ma:index="9" nillable="true" ma:taxonomy="true" ma:internalName="k46d94c0acf84ab9a79866a9d8b1905f" ma:taxonomyFieldName="Organisation" ma:displayName="Organisatorisk enhet" ma:default="" ma:fieldId="{446d94c0-acf8-4ab9-a798-66a9d8b1905f}" ma:sspId="d07acfae-4dfa-4949-99a8-259efd31a6ae" ma:termSetId="8c1436be-a8c9-4c8f-93bb-07dc2d5595b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description="" ma:hidden="true" ma:list="{73d8ae25-4dc1-411b-8940-1b762ded353d}" ma:internalName="TaxCatchAll" ma:showField="CatchAllData" ma:web="bc120e58-bf03-48ca-9d09-05f32815b0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299e88-e5ca-4819-b20c-73fa08639097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14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nehållstyp"/>
        <xsd:element ref="dc:title" minOccurs="0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d07acfae-4dfa-4949-99a8-259efd31a6ae" ContentTypeId="0x010100BBA312BF02777149882D207184EC35C002" PreviousValue="false"/>
</file>

<file path=customXml/item6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8222233-EC40-4C6A-9B7B-55A713E535E5}"/>
</file>

<file path=customXml/itemProps2.xml><?xml version="1.0" encoding="utf-8"?>
<ds:datastoreItem xmlns:ds="http://schemas.openxmlformats.org/officeDocument/2006/customXml" ds:itemID="{2683238B-9372-4D1F-876A-490616179859}"/>
</file>

<file path=customXml/itemProps3.xml><?xml version="1.0" encoding="utf-8"?>
<ds:datastoreItem xmlns:ds="http://schemas.openxmlformats.org/officeDocument/2006/customXml" ds:itemID="{3D90B6C6-8228-4D6E-95D0-76FFFF1B84BA}"/>
</file>

<file path=customXml/itemProps4.xml><?xml version="1.0" encoding="utf-8"?>
<ds:datastoreItem xmlns:ds="http://schemas.openxmlformats.org/officeDocument/2006/customXml" ds:itemID="{29697F14-1C79-4846-8CD0-5705350E6DC5}"/>
</file>

<file path=customXml/itemProps5.xml><?xml version="1.0" encoding="utf-8"?>
<ds:datastoreItem xmlns:ds="http://schemas.openxmlformats.org/officeDocument/2006/customXml" ds:itemID="{4A394863-904B-418D-80F6-F9E30FA36390}"/>
</file>

<file path=customXml/itemProps6.xml><?xml version="1.0" encoding="utf-8"?>
<ds:datastoreItem xmlns:ds="http://schemas.openxmlformats.org/officeDocument/2006/customXml" ds:itemID="{71A6DF1C-9EBC-4014-BB7B-93087A32E81A}"/>
</file>

<file path=docProps/app.xml><?xml version="1.0" encoding="utf-8"?>
<Properties xmlns="http://schemas.openxmlformats.org/officeDocument/2006/extended-properties" xmlns:vt="http://schemas.openxmlformats.org/officeDocument/2006/docPropsVTypes">
  <Template>KOM PPT 1053</Template>
  <TotalTime>0</TotalTime>
  <Words>413</Words>
  <Application>Microsoft Office PowerPoint</Application>
  <PresentationFormat>Bredbild</PresentationFormat>
  <Paragraphs>61</Paragraphs>
  <Slides>7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0" baseType="lpstr">
      <vt:lpstr>Arial</vt:lpstr>
      <vt:lpstr>Calibri</vt:lpstr>
      <vt:lpstr>KOM PPT 1053 2</vt:lpstr>
      <vt:lpstr>PowerPoint-presentation</vt:lpstr>
      <vt:lpstr>Bakgrund – behov av förändring  </vt:lpstr>
      <vt:lpstr>WHO – Universal Health Coverage</vt:lpstr>
      <vt:lpstr>Patientperspektivet – tillgänglighet ger trygghet</vt:lpstr>
      <vt:lpstr>Medarbetarperspektivet – hållbart yrkesliv </vt:lpstr>
      <vt:lpstr>Beskrivningssystemet – ekonomisk hållbarhet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Samordnad utveckling för god och nära vård S2017:01</dc:title>
  <dc:creator>Louise A Andersson</dc:creator>
  <cp:lastModifiedBy>Charlotte Nömmera</cp:lastModifiedBy>
  <cp:revision>22</cp:revision>
  <cp:lastPrinted>2019-02-18T11:52:37Z</cp:lastPrinted>
  <dcterms:created xsi:type="dcterms:W3CDTF">2018-11-21T18:00:54Z</dcterms:created>
  <dcterms:modified xsi:type="dcterms:W3CDTF">2019-11-29T11:39:21Z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RK</vt:lpwstr>
  </property>
  <property fmtid="{D5CDD505-2E9C-101B-9397-08002B2CF9AE}" pid="3" name="ContentTypeId">
    <vt:lpwstr>0x010100BBA312BF02777149882D207184EC35C002003B6ECE288071B04F971E5AB18BB4FC31</vt:lpwstr>
  </property>
  <property fmtid="{D5CDD505-2E9C-101B-9397-08002B2CF9AE}" pid="4" name="Organisation">
    <vt:lpwstr/>
  </property>
  <property fmtid="{D5CDD505-2E9C-101B-9397-08002B2CF9AE}" pid="5" name="ActivityCategory">
    <vt:lpwstr/>
  </property>
  <property fmtid="{D5CDD505-2E9C-101B-9397-08002B2CF9AE}" pid="6" name="_dlc_DocId">
    <vt:lpwstr>6VQKSH54ZSKQ-1806723248-2146</vt:lpwstr>
  </property>
  <property fmtid="{D5CDD505-2E9C-101B-9397-08002B2CF9AE}" pid="7" name="_dlc_DocIdUrl">
    <vt:lpwstr>https://dhs.sp.regeringskansliet.se/kom/S_2017_01/_layouts/15/DocIdRedir.aspx?ID=6VQKSH54ZSKQ-1806723248-2146, 6VQKSH54ZSKQ-1806723248-2146</vt:lpwstr>
  </property>
  <property fmtid="{D5CDD505-2E9C-101B-9397-08002B2CF9AE}" pid="8" name="_dlc_DocIdItemGuid">
    <vt:lpwstr>f7abe427-ec58-4b2d-b211-c9f0ed6fe0e9</vt:lpwstr>
  </property>
  <property fmtid="{D5CDD505-2E9C-101B-9397-08002B2CF9AE}" pid="9" name="TaxKeyword">
    <vt:lpwstr/>
  </property>
  <property fmtid="{D5CDD505-2E9C-101B-9397-08002B2CF9AE}" pid="10" name="TaxKeywordTaxHTField">
    <vt:lpwstr/>
  </property>
  <property fmtid="{D5CDD505-2E9C-101B-9397-08002B2CF9AE}" pid="11" name="c9cd366cc722410295b9eacffbd73909">
    <vt:lpwstr/>
  </property>
</Properties>
</file>