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12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4" d="100"/>
          <a:sy n="44" d="100"/>
        </p:scale>
        <p:origin x="138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6" name="Shape 12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 och und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text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Titeltext</a:t>
            </a:r>
          </a:p>
        </p:txBody>
      </p:sp>
      <p:sp>
        <p:nvSpPr>
          <p:cNvPr id="12" name="Brödtext nivå ett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13" name="Diabilds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 i="1"/>
            </a:lvl1pPr>
          </a:lstStyle>
          <a:p>
            <a:r>
              <a:t>–Johnny Appleseed</a:t>
            </a:r>
          </a:p>
        </p:txBody>
      </p:sp>
      <p:sp>
        <p:nvSpPr>
          <p:cNvPr id="94" name="”Skriv ett citat här.”"/>
          <p:cNvSpPr txBox="1">
            <a:spLocks noGrp="1"/>
          </p:cNvSpPr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”Skriv ett citat här.” </a:t>
            </a:r>
          </a:p>
        </p:txBody>
      </p:sp>
      <p:sp>
        <p:nvSpPr>
          <p:cNvPr id="95" name="Diabilds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Bild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Diabilds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Diabilds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och pun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itel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118" name="Brödtext nivå ett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119" name="Diabilds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Horisontel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Bild"/>
          <p:cNvSpPr>
            <a:spLocks noGrp="1"/>
          </p:cNvSpPr>
          <p:nvPr>
            <p:ph type="pic" idx="13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eltext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Titeltext</a:t>
            </a:r>
          </a:p>
        </p:txBody>
      </p:sp>
      <p:sp>
        <p:nvSpPr>
          <p:cNvPr id="22" name="Brödtext nivå ett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23" name="Diabilds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- Centrer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eltext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31" name="Diabilds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Vertik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Bild"/>
          <p:cNvSpPr>
            <a:spLocks noGrp="1"/>
          </p:cNvSpPr>
          <p:nvPr>
            <p:ph type="pic" sz="half" idx="13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eltext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Titeltext</a:t>
            </a:r>
          </a:p>
        </p:txBody>
      </p:sp>
      <p:sp>
        <p:nvSpPr>
          <p:cNvPr id="40" name="Brödtext nivå ett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41" name="Diabilds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- Uppt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el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49" name="Diabilds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och pun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el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57" name="Brödtext nivå ett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58" name="Diabilds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, punkter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Bild"/>
          <p:cNvSpPr>
            <a:spLocks noGrp="1"/>
          </p:cNvSpPr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el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67" name="Brödtext nivå ett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68" name="Diabildsnumm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n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rödtext nivå ett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76" name="Diabilds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3 per 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Bild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Bild"/>
          <p:cNvSpPr>
            <a:spLocks noGrp="1"/>
          </p:cNvSpPr>
          <p:nvPr>
            <p:ph type="pic" sz="quarter" idx="14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Bild"/>
          <p:cNvSpPr>
            <a:spLocks noGrp="1"/>
          </p:cNvSpPr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Diabilds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text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Titeltext</a:t>
            </a:r>
          </a:p>
        </p:txBody>
      </p:sp>
      <p:sp>
        <p:nvSpPr>
          <p:cNvPr id="3" name="Brödtext nivå ett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4" name="Diabildsnumm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Kommentar…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3600"/>
            </a:pPr>
            <a:r>
              <a:t>Kommentar </a:t>
            </a:r>
          </a:p>
          <a:p>
            <a:pPr>
              <a:defRPr sz="3600"/>
            </a:pPr>
            <a:endParaRPr/>
          </a:p>
          <a:p>
            <a:pPr>
              <a:defRPr sz="3600"/>
            </a:pPr>
            <a:r>
              <a:t>Bergh/Kruse: </a:t>
            </a:r>
            <a:r>
              <a:rPr i="1">
                <a:latin typeface="Helvetica Neue"/>
                <a:ea typeface="Helvetica Neue"/>
                <a:cs typeface="Helvetica Neue"/>
                <a:sym typeface="Helvetica Neue"/>
              </a:rPr>
              <a:t>Tryggare kan ingen vara</a:t>
            </a:r>
          </a:p>
          <a:p>
            <a:pPr>
              <a:defRPr sz="3600"/>
            </a:pPr>
            <a:r>
              <a:t> </a:t>
            </a:r>
          </a:p>
        </p:txBody>
      </p:sp>
      <p:sp>
        <p:nvSpPr>
          <p:cNvPr id="129" name="Annika Sundén…"/>
          <p:cNvSpPr txBox="1"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3200"/>
            </a:pPr>
            <a:r>
              <a:t>Annika Sundén </a:t>
            </a:r>
          </a:p>
          <a:p>
            <a:pPr>
              <a:defRPr sz="3200"/>
            </a:pPr>
            <a:r>
              <a:t>12 september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Rapporten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t>Rapporten </a:t>
            </a:r>
          </a:p>
        </p:txBody>
      </p:sp>
      <p:sp>
        <p:nvSpPr>
          <p:cNvPr id="132" name="Ambitiös genomgång av socialförsäkringarna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11150" indent="-311150" defTabSz="408940">
              <a:spcBef>
                <a:spcPts val="2900"/>
              </a:spcBef>
              <a:defRPr sz="2240"/>
            </a:pPr>
            <a:r>
              <a:t>Ambitiös genomgång av socialförsäkringarna</a:t>
            </a:r>
          </a:p>
          <a:p>
            <a:pPr marL="311150" indent="-311150" defTabSz="408940">
              <a:spcBef>
                <a:spcPts val="2900"/>
              </a:spcBef>
              <a:defRPr sz="2240"/>
            </a:pPr>
            <a:r>
              <a:t>Välkommet i en tid när reformer och förslag duggar tätt — ofta kortsiktiga </a:t>
            </a:r>
          </a:p>
          <a:p>
            <a:pPr marL="311150" indent="-311150" defTabSz="408940">
              <a:spcBef>
                <a:spcPts val="2900"/>
              </a:spcBef>
              <a:defRPr sz="2240"/>
            </a:pPr>
            <a:r>
              <a:t>Författarna tar sin utgångspunkt i försäkringar. Vad i den svenska välfärdsmodellen är försäkringar och vad skulle kunna organiseras som offentliga försäkringar</a:t>
            </a:r>
          </a:p>
          <a:p>
            <a:pPr marL="311150" indent="-311150" defTabSz="408940">
              <a:spcBef>
                <a:spcPts val="2900"/>
              </a:spcBef>
              <a:defRPr sz="2240"/>
            </a:pPr>
            <a:r>
              <a:t>Givet utgångspunkten väljer författaren vad som ska behandlas: </a:t>
            </a:r>
          </a:p>
          <a:p>
            <a:pPr marL="622300" lvl="1" indent="-311150" defTabSz="408940">
              <a:spcBef>
                <a:spcPts val="2900"/>
              </a:spcBef>
              <a:defRPr sz="2240"/>
            </a:pPr>
            <a:r>
              <a:t>Föräldraförsäkringen analyseras inte eftersom den inte är en försäkring </a:t>
            </a:r>
          </a:p>
          <a:p>
            <a:pPr marL="622300" lvl="1" indent="-311150" defTabSz="408940">
              <a:spcBef>
                <a:spcPts val="2900"/>
              </a:spcBef>
              <a:defRPr sz="2240"/>
            </a:pPr>
            <a:r>
              <a:t>Äldreomsorgen inkluderas för att författarna tycker att den lämpar sig för försäkring</a:t>
            </a:r>
          </a:p>
          <a:p>
            <a:pPr marL="622300" lvl="1" indent="-311150" defTabSz="408940">
              <a:spcBef>
                <a:spcPts val="2900"/>
              </a:spcBef>
              <a:defRPr sz="2240"/>
            </a:pPr>
            <a:r>
              <a:t>Även försörjningsstödet analyseras</a:t>
            </a:r>
          </a:p>
          <a:p>
            <a:pPr marL="311150" indent="-311150" defTabSz="408940">
              <a:spcBef>
                <a:spcPts val="2900"/>
              </a:spcBef>
              <a:defRPr sz="2240"/>
            </a:pPr>
            <a:r>
              <a:t>Utifrån detta ger författarna en rad förslag på förändringar 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Den svenska modellen har växt fram…"/>
          <p:cNvSpPr txBox="1">
            <a:spLocks noGrp="1"/>
          </p:cNvSpPr>
          <p:nvPr>
            <p:ph type="title"/>
          </p:nvPr>
        </p:nvSpPr>
        <p:spPr>
          <a:xfrm>
            <a:off x="952500" y="266700"/>
            <a:ext cx="11099800" cy="2159000"/>
          </a:xfrm>
          <a:prstGeom prst="rect">
            <a:avLst/>
          </a:prstGeom>
        </p:spPr>
        <p:txBody>
          <a:bodyPr/>
          <a:lstStyle/>
          <a:p>
            <a:pPr>
              <a:defRPr sz="3600"/>
            </a:pPr>
            <a:r>
              <a:t>Den svenska välfärdsmodellen har </a:t>
            </a:r>
          </a:p>
          <a:p>
            <a:pPr>
              <a:defRPr sz="3600"/>
            </a:pPr>
            <a:r>
              <a:t>vuxit fram under långt tid </a:t>
            </a:r>
          </a:p>
        </p:txBody>
      </p:sp>
      <p:sp>
        <p:nvSpPr>
          <p:cNvPr id="135" name="Homogen befolkning…"/>
          <p:cNvSpPr txBox="1"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</p:spPr>
        <p:txBody>
          <a:bodyPr/>
          <a:lstStyle/>
          <a:p>
            <a:pPr marL="315594" indent="-315594" defTabSz="414781">
              <a:spcBef>
                <a:spcPts val="2900"/>
              </a:spcBef>
              <a:defRPr sz="2272"/>
            </a:pPr>
            <a:r>
              <a:t>Från fattigt till rikt land</a:t>
            </a:r>
          </a:p>
          <a:p>
            <a:pPr marL="315594" indent="-315594" defTabSz="414781">
              <a:spcBef>
                <a:spcPts val="2900"/>
              </a:spcBef>
              <a:defRPr sz="2272"/>
            </a:pPr>
            <a:r>
              <a:t>Dubbla syften: Fattigdomsbekämpning (grundersättningar, barnbidrag och försörjningsstöd) och inkomstförsäkring (sjukdom, arbetslöshet, funktionshinder, ålderdom)</a:t>
            </a:r>
          </a:p>
          <a:p>
            <a:pPr marL="315594" indent="-315594" defTabSz="414781">
              <a:spcBef>
                <a:spcPts val="2900"/>
              </a:spcBef>
              <a:defRPr sz="2272"/>
            </a:pPr>
            <a:r>
              <a:t>Välfärdstjänster — skola, vård och omsorg</a:t>
            </a:r>
          </a:p>
          <a:p>
            <a:pPr marL="315594" indent="-315594" defTabSz="414781">
              <a:spcBef>
                <a:spcPts val="2900"/>
              </a:spcBef>
              <a:defRPr sz="2272"/>
            </a:pPr>
            <a:r>
              <a:t>Lika förutsättningar för kvinnor och män att arbeta (föräldraförsäkring, barnomsorg) </a:t>
            </a:r>
          </a:p>
          <a:p>
            <a:pPr marL="315594" indent="-315594" defTabSz="414781">
              <a:spcBef>
                <a:spcPts val="2900"/>
              </a:spcBef>
              <a:defRPr sz="2272"/>
            </a:pPr>
            <a:r>
              <a:t>Omfördelning — över livet, mellan individer</a:t>
            </a:r>
          </a:p>
          <a:p>
            <a:pPr marL="0" indent="0" defTabSz="414781">
              <a:spcBef>
                <a:spcPts val="2900"/>
              </a:spcBef>
              <a:buSzTx/>
              <a:buNone/>
              <a:defRPr sz="2272"/>
            </a:pPr>
            <a:r>
              <a:t>=&gt; socialförsäkringar och tjänster som täcker de flestas behov, finansierade av skatter och avgifter  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lobal utveckling påverkar den svenska socialförsäkringen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t>Global och inhemsk utveckling påverkar den svenska socialförsäkringen</a:t>
            </a:r>
          </a:p>
        </p:txBody>
      </p:sp>
      <p:sp>
        <p:nvSpPr>
          <p:cNvPr id="138" name="Globalisering…"/>
          <p:cNvSpPr txBox="1">
            <a:spLocks noGrp="1"/>
          </p:cNvSpPr>
          <p:nvPr>
            <p:ph type="body" idx="1"/>
          </p:nvPr>
        </p:nvSpPr>
        <p:spPr>
          <a:xfrm>
            <a:off x="952500" y="2578100"/>
            <a:ext cx="11099800" cy="6286500"/>
          </a:xfrm>
          <a:prstGeom prst="rect">
            <a:avLst/>
          </a:prstGeom>
        </p:spPr>
        <p:txBody>
          <a:bodyPr/>
          <a:lstStyle/>
          <a:p>
            <a:pPr marL="311150" indent="-311150" defTabSz="408940">
              <a:spcBef>
                <a:spcPts val="2900"/>
              </a:spcBef>
              <a:defRPr sz="2200"/>
            </a:pPr>
            <a:r>
              <a:t>Globalisering </a:t>
            </a:r>
          </a:p>
          <a:p>
            <a:pPr marL="622300" lvl="1" indent="-311150" defTabSz="408940">
              <a:spcBef>
                <a:spcPts val="2900"/>
              </a:spcBef>
              <a:defRPr sz="2200"/>
            </a:pPr>
            <a:r>
              <a:t>Rörlig arbetskraft och rörliga skattebaser</a:t>
            </a:r>
          </a:p>
          <a:p>
            <a:pPr marL="311150" indent="-311150" defTabSz="408940">
              <a:spcBef>
                <a:spcPts val="2900"/>
              </a:spcBef>
              <a:defRPr sz="2200"/>
            </a:pPr>
            <a:r>
              <a:t>Migration </a:t>
            </a:r>
          </a:p>
          <a:p>
            <a:pPr marL="622300" lvl="1" indent="-311150" defTabSz="408940">
              <a:spcBef>
                <a:spcPts val="2900"/>
              </a:spcBef>
              <a:defRPr sz="2200"/>
            </a:pPr>
            <a:r>
              <a:t>Mångfald i befolkning; många kommer till Sverige i vuxen ålder; hög arbetslöshet </a:t>
            </a:r>
          </a:p>
          <a:p>
            <a:pPr marL="311150" indent="-311150" defTabSz="408940">
              <a:spcBef>
                <a:spcPts val="2900"/>
              </a:spcBef>
              <a:defRPr sz="2200"/>
            </a:pPr>
            <a:r>
              <a:t>Åldrande befolkning men alla kan inte förlänga sina arbetsliv</a:t>
            </a:r>
          </a:p>
          <a:p>
            <a:pPr marL="311150" indent="-311150" defTabSz="408940">
              <a:spcBef>
                <a:spcPts val="2900"/>
              </a:spcBef>
              <a:defRPr sz="2200"/>
            </a:pPr>
            <a:r>
              <a:t>En arbetsmarknad i förändring och krav på omställning </a:t>
            </a:r>
          </a:p>
          <a:p>
            <a:pPr marL="311150" indent="-311150" defTabSz="408940">
              <a:spcBef>
                <a:spcPts val="2900"/>
              </a:spcBef>
              <a:defRPr sz="2200"/>
            </a:pPr>
            <a:r>
              <a:t>Mjuk tillämpning och bristande tillit  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ocialförsäkringarna måste ses som en helhe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t>Socialförsäkringarna måste ses som en helhet</a:t>
            </a:r>
          </a:p>
        </p:txBody>
      </p:sp>
      <p:sp>
        <p:nvSpPr>
          <p:cNvPr id="141" name="Vad vill vi uppnå?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253364" indent="-253364" defTabSz="332993">
              <a:spcBef>
                <a:spcPts val="2300"/>
              </a:spcBef>
              <a:defRPr sz="1824"/>
            </a:pPr>
            <a:r>
              <a:t>Vad vill vi uppnå?</a:t>
            </a:r>
          </a:p>
          <a:p>
            <a:pPr marL="506729" lvl="1" indent="-253364" defTabSz="332993">
              <a:spcBef>
                <a:spcPts val="2300"/>
              </a:spcBef>
              <a:defRPr sz="1824"/>
            </a:pPr>
            <a:r>
              <a:t>Transfereringar och tjänster som täcker de flestas behov; eller</a:t>
            </a:r>
          </a:p>
          <a:p>
            <a:pPr marL="506729" lvl="1" indent="-253364" defTabSz="332993">
              <a:spcBef>
                <a:spcPts val="2300"/>
              </a:spcBef>
              <a:defRPr sz="1824"/>
            </a:pPr>
            <a:r>
              <a:t>Grundtrygghet plus avtalsförsäkringar/privata lösningar</a:t>
            </a:r>
          </a:p>
          <a:p>
            <a:pPr marL="253364" indent="-253364" defTabSz="332993">
              <a:spcBef>
                <a:spcPts val="2300"/>
              </a:spcBef>
              <a:defRPr sz="1824"/>
            </a:pPr>
            <a:r>
              <a:t>Vilka är vägvalen?</a:t>
            </a:r>
          </a:p>
          <a:p>
            <a:pPr marL="506729" lvl="1" indent="-253364" defTabSz="332993">
              <a:spcBef>
                <a:spcPts val="2300"/>
              </a:spcBef>
              <a:defRPr sz="1824"/>
            </a:pPr>
            <a:r>
              <a:t>Fattigdomsbekämpning eller inkomstförsäkring</a:t>
            </a:r>
          </a:p>
          <a:p>
            <a:pPr marL="506729" lvl="1" indent="-253364" defTabSz="332993">
              <a:spcBef>
                <a:spcPts val="2300"/>
              </a:spcBef>
              <a:defRPr sz="1824"/>
            </a:pPr>
            <a:r>
              <a:t>Vilken grad av omfördelning? Vilken omfördelning? </a:t>
            </a:r>
          </a:p>
          <a:p>
            <a:pPr marL="506729" lvl="1" indent="-253364" defTabSz="332993">
              <a:spcBef>
                <a:spcPts val="2300"/>
              </a:spcBef>
              <a:defRPr sz="1824"/>
            </a:pPr>
            <a:r>
              <a:t>Effektivitet</a:t>
            </a:r>
          </a:p>
          <a:p>
            <a:pPr marL="253364" indent="-253364" defTabSz="332993">
              <a:spcBef>
                <a:spcPts val="2300"/>
              </a:spcBef>
              <a:defRPr sz="1824"/>
            </a:pPr>
            <a:r>
              <a:t>Vilka är de viktigaste förändringarna?</a:t>
            </a:r>
          </a:p>
          <a:p>
            <a:pPr marL="506729" lvl="1" indent="-253364" defTabSz="332993">
              <a:spcBef>
                <a:spcPts val="2300"/>
              </a:spcBef>
              <a:defRPr sz="1824"/>
            </a:pPr>
            <a:r>
              <a:t>Förslagen behandlar stora och små förändringar</a:t>
            </a:r>
          </a:p>
          <a:p>
            <a:pPr marL="253364" indent="-253364" defTabSz="332993">
              <a:spcBef>
                <a:spcPts val="2300"/>
              </a:spcBef>
              <a:defRPr sz="1824"/>
            </a:pPr>
            <a:r>
              <a:t>Var ska förändringarna göras? </a:t>
            </a:r>
          </a:p>
          <a:p>
            <a:pPr marL="506729" lvl="1" indent="-253364" defTabSz="332993">
              <a:spcBef>
                <a:spcPts val="2300"/>
              </a:spcBef>
              <a:defRPr sz="1824"/>
            </a:pPr>
            <a:r>
              <a:t>Segregerad arbetsmarknad påverkar utfallen i socialförsäkringarna 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Några exempel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t>Några exempel</a:t>
            </a:r>
          </a:p>
        </p:txBody>
      </p:sp>
      <p:sp>
        <p:nvSpPr>
          <p:cNvPr id="144" name="Alla kan inte förlänga sina arbetsliv - (för) låga pensioner, ökat behov av sjukersättning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51155" indent="-351155" defTabSz="461518">
              <a:spcBef>
                <a:spcPts val="3300"/>
              </a:spcBef>
              <a:defRPr sz="2528"/>
            </a:pPr>
            <a:r>
              <a:t>Alla kan inte förlänga sina arbetsliv - (för) låga pensioner, ökat behov av sjukersättning</a:t>
            </a:r>
          </a:p>
          <a:p>
            <a:pPr marL="351155" indent="-351155" defTabSz="461518">
              <a:spcBef>
                <a:spcPts val="3300"/>
              </a:spcBef>
              <a:defRPr sz="2528"/>
            </a:pPr>
            <a:r>
              <a:t>Föräldraförsäkringens utformning - konsekvenser i andra system </a:t>
            </a:r>
          </a:p>
          <a:p>
            <a:pPr marL="351155" indent="-351155" defTabSz="461518">
              <a:spcBef>
                <a:spcPts val="3300"/>
              </a:spcBef>
              <a:defRPr sz="2528"/>
            </a:pPr>
            <a:r>
              <a:t>Ökat behov av äldreomsorg — konkurrens om finansiering mellan transfereringar och verksamhet</a:t>
            </a:r>
          </a:p>
          <a:p>
            <a:pPr marL="351155" indent="-351155" defTabSz="461518">
              <a:spcBef>
                <a:spcPts val="3300"/>
              </a:spcBef>
              <a:defRPr sz="2528"/>
            </a:pPr>
            <a:r>
              <a:t>Tudelningen på arbetsmarknaden — arbetslöshetsförsäkringen och arbetsmarknadspolitiken</a:t>
            </a:r>
          </a:p>
          <a:p>
            <a:pPr marL="351155" indent="-351155" defTabSz="461518">
              <a:spcBef>
                <a:spcPts val="3300"/>
              </a:spcBef>
              <a:defRPr sz="2528"/>
            </a:pPr>
            <a:r>
              <a:t>Försörjningsstödet — stöd vid tillfällig fattigdom eller långvarig försörjning  </a:t>
            </a:r>
          </a:p>
          <a:p>
            <a:pPr marL="351155" indent="-351155" defTabSz="461518">
              <a:spcBef>
                <a:spcPts val="3300"/>
              </a:spcBef>
              <a:defRPr sz="2528"/>
            </a:pPr>
            <a:r>
              <a:t>Bygga tillit — veta att man är försäkrad, tillämpning viktig för ersättningsnivåer 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5F8F7A333A8A84EA044E8969FB95788" ma:contentTypeVersion="7" ma:contentTypeDescription="Skapa ett nytt dokument." ma:contentTypeScope="" ma:versionID="3048960cb83b3230bdc5dc0035a62b80">
  <xsd:schema xmlns:xsd="http://www.w3.org/2001/XMLSchema" xmlns:xs="http://www.w3.org/2001/XMLSchema" xmlns:p="http://schemas.microsoft.com/office/2006/metadata/properties" xmlns:ns2="cc625d36-bb37-4650-91b9-0c96159295ba" xmlns:ns3="4e299e88-e5ca-4819-b20c-73fa08639097" xmlns:ns4="d9ef398c-2318-40d4-bad4-288b429e44e5" xmlns:ns5="bc120e58-bf03-48ca-9d09-05f32815b09c" targetNamespace="http://schemas.microsoft.com/office/2006/metadata/properties" ma:root="true" ma:fieldsID="7176a4daf35c33a8fc7177067c435db9" ns2:_="" ns3:_="" ns4:_="" ns5:_="">
    <xsd:import namespace="cc625d36-bb37-4650-91b9-0c96159295ba"/>
    <xsd:import namespace="4e299e88-e5ca-4819-b20c-73fa08639097"/>
    <xsd:import namespace="d9ef398c-2318-40d4-bad4-288b429e44e5"/>
    <xsd:import namespace="bc120e58-bf03-48ca-9d09-05f32815b09c"/>
    <xsd:element name="properties">
      <xsd:complexType>
        <xsd:sequence>
          <xsd:element name="documentManagement">
            <xsd:complexType>
              <xsd:all>
                <xsd:element ref="ns2:k46d94c0acf84ab9a79866a9d8b1905f" minOccurs="0"/>
                <xsd:element ref="ns2:TaxCatchAll" minOccurs="0"/>
                <xsd:element ref="ns3:_dlc_DocId" minOccurs="0"/>
                <xsd:element ref="ns3:_dlc_DocIdUrl" minOccurs="0"/>
                <xsd:element ref="ns3:_dlc_DocIdPersistId" minOccurs="0"/>
                <xsd:element ref="ns4:c9cd366cc722410295b9eacffbd73909" minOccurs="0"/>
                <xsd:element ref="ns5:TaxKeywordTaxHTField" minOccurs="0"/>
                <xsd:element ref="ns2:edbe0b5c82304c8e847ab7b8c02a77c3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625d36-bb37-4650-91b9-0c96159295ba" elementFormDefault="qualified">
    <xsd:import namespace="http://schemas.microsoft.com/office/2006/documentManagement/types"/>
    <xsd:import namespace="http://schemas.microsoft.com/office/infopath/2007/PartnerControls"/>
    <xsd:element name="k46d94c0acf84ab9a79866a9d8b1905f" ma:index="4" nillable="true" ma:displayName="Organisatorisk enhet_0" ma:hidden="true" ma:internalName="k46d94c0acf84ab9a79866a9d8b1905f">
      <xsd:simpleType>
        <xsd:restriction base="dms:Note"/>
      </xsd:simpleType>
    </xsd:element>
    <xsd:element name="TaxCatchAll" ma:index="5" nillable="true" ma:displayName="Taxonomy Catch All Column" ma:description="" ma:hidden="true" ma:list="{73d8ae25-4dc1-411b-8940-1b762ded353d}" ma:internalName="TaxCatchAll" ma:showField="CatchAllData" ma:web="bc120e58-bf03-48ca-9d09-05f32815b09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dbe0b5c82304c8e847ab7b8c02a77c3" ma:index="15" nillable="true" ma:displayName="Aktivitetskategori_0" ma:hidden="true" ma:internalName="edbe0b5c82304c8e847ab7b8c02a77c3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299e88-e5ca-4819-b20c-73fa08639097" elementFormDefault="qualified">
    <xsd:import namespace="http://schemas.microsoft.com/office/2006/documentManagement/types"/>
    <xsd:import namespace="http://schemas.microsoft.com/office/infopath/2007/PartnerControls"/>
    <xsd:element name="_dlc_DocId" ma:index="6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7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8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ef398c-2318-40d4-bad4-288b429e44e5" elementFormDefault="qualified">
    <xsd:import namespace="http://schemas.microsoft.com/office/2006/documentManagement/types"/>
    <xsd:import namespace="http://schemas.microsoft.com/office/infopath/2007/PartnerControls"/>
    <xsd:element name="c9cd366cc722410295b9eacffbd73909" ma:index="9" nillable="true" ma:displayName="Aktivitetskategori_0" ma:hidden="true" ma:internalName="c9cd366cc722410295b9eacffbd73909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120e58-bf03-48ca-9d09-05f32815b09c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14" nillable="true" ma:displayName="TaxKeywordTaxHTField" ma:hidden="true" ma:internalName="TaxKeywordTaxHTField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0" ma:displayName="Innehållstyp"/>
        <xsd:element ref="dc:title" minOccurs="0" maxOccurs="1" ma:index="3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9cd366cc722410295b9eacffbd73909 xmlns="d9ef398c-2318-40d4-bad4-288b429e44e5" xsi:nil="true"/>
    <TaxCatchAll xmlns="cc625d36-bb37-4650-91b9-0c96159295ba"/>
    <edbe0b5c82304c8e847ab7b8c02a77c3 xmlns="cc625d36-bb37-4650-91b9-0c96159295ba" xsi:nil="true"/>
    <k46d94c0acf84ab9a79866a9d8b1905f xmlns="cc625d36-bb37-4650-91b9-0c96159295ba" xsi:nil="true"/>
    <TaxKeywordTaxHTField xmlns="bc120e58-bf03-48ca-9d09-05f32815b09c" xsi:nil="true"/>
  </documentManagement>
</p:properties>
</file>

<file path=customXml/itemProps1.xml><?xml version="1.0" encoding="utf-8"?>
<ds:datastoreItem xmlns:ds="http://schemas.openxmlformats.org/officeDocument/2006/customXml" ds:itemID="{4B63F973-B6C4-4242-90AF-FEC7475FDB8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625d36-bb37-4650-91b9-0c96159295ba"/>
    <ds:schemaRef ds:uri="4e299e88-e5ca-4819-b20c-73fa08639097"/>
    <ds:schemaRef ds:uri="d9ef398c-2318-40d4-bad4-288b429e44e5"/>
    <ds:schemaRef ds:uri="bc120e58-bf03-48ca-9d09-05f32815b0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3D0D773-AA3B-4346-B29A-5773C9F9DBC6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F025F741-A210-4C41-8147-B96064573A0B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D28C9398-B4B3-414A-BF17-4415CFD78AD0}">
  <ds:schemaRefs>
    <ds:schemaRef ds:uri="4e299e88-e5ca-4819-b20c-73fa08639097"/>
    <ds:schemaRef ds:uri="http://schemas.microsoft.com/office/2006/documentManagement/types"/>
    <ds:schemaRef ds:uri="bc120e58-bf03-48ca-9d09-05f32815b09c"/>
    <ds:schemaRef ds:uri="http://schemas.openxmlformats.org/package/2006/metadata/core-properties"/>
    <ds:schemaRef ds:uri="http://purl.org/dc/elements/1.1/"/>
    <ds:schemaRef ds:uri="d9ef398c-2318-40d4-bad4-288b429e44e5"/>
    <ds:schemaRef ds:uri="http://schemas.microsoft.com/office/infopath/2007/PartnerControls"/>
    <ds:schemaRef ds:uri="http://purl.org/dc/terms/"/>
    <ds:schemaRef ds:uri="cc625d36-bb37-4650-91b9-0c96159295ba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358</Words>
  <Application>Microsoft Office PowerPoint</Application>
  <PresentationFormat>Anpassad</PresentationFormat>
  <Paragraphs>50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2" baseType="lpstr">
      <vt:lpstr>Helvetica Light</vt:lpstr>
      <vt:lpstr>Helvetica Neue</vt:lpstr>
      <vt:lpstr>Helvetica Neue Light</vt:lpstr>
      <vt:lpstr>Helvetica Neue Medium</vt:lpstr>
      <vt:lpstr>Helvetica Neue Thin</vt:lpstr>
      <vt:lpstr>White</vt:lpstr>
      <vt:lpstr>Kommentar   Bergh/Kruse: Tryggare kan ingen vara  </vt:lpstr>
      <vt:lpstr>Rapporten </vt:lpstr>
      <vt:lpstr>Den svenska välfärdsmodellen har  vuxit fram under långt tid </vt:lpstr>
      <vt:lpstr>Global och inhemsk utveckling påverkar den svenska socialförsäkringen</vt:lpstr>
      <vt:lpstr>Socialförsäkringarna måste ses som en helhet</vt:lpstr>
      <vt:lpstr>Några exempel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Kommentar   Bergh/Kruse: Tryggare kan ingen vara  </dc:title>
  <dc:creator>Charlotte Nömmera</dc:creator>
  <cp:lastModifiedBy>Charlotte Nömmera</cp:lastModifiedBy>
  <cp:revision>1</cp:revision>
  <dcterms:modified xsi:type="dcterms:W3CDTF">2022-09-12T04:20:55Z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0x01010065F8F7A333A8A84EA044E8969FB95788</vt:lpwstr>
  </property>
  <property fmtid="{D5CDD505-2E9C-101B-9397-08002B2CF9AE}" pid="3" name="ActivityCategory0">
    <vt:lpwstr/>
  </property>
  <property fmtid="{D5CDD505-2E9C-101B-9397-08002B2CF9AE}" pid="4" name="Organisation">
    <vt:lpwstr/>
  </property>
  <property fmtid="{D5CDD505-2E9C-101B-9397-08002B2CF9AE}" pid="5" name="TaxKeyword">
    <vt:lpwstr/>
  </property>
  <property fmtid="{D5CDD505-2E9C-101B-9397-08002B2CF9AE}" pid="6" name="ActivityCategory">
    <vt:lpwstr/>
  </property>
</Properties>
</file>