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1" r:id="rId10"/>
    <p:sldId id="260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786468-6061-B4A8-AC28-66EF42D68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CAA01B-42E2-BD61-F439-AB44D14E7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D77916-8DFC-697C-1C66-6905A165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8FA932-569C-88EA-9E7D-6A425C96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4B7971-4B2C-25A0-DCC7-3DA5A5759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30C2D8-805D-F348-1FF2-850B278E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2A9390-3496-8143-8021-772A5879A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423DEA-8277-51E3-C424-71003564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187168-8F04-4B56-83DF-776F111C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4DDBB2-7673-4A3C-1A32-65EFCCE7B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29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F113CD6-9BA3-77F8-F7CF-B4161C0B7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6BC7D9B-669C-1C7B-2C58-1AA6FEF14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56CB70-FDAA-49CE-7AE7-DA34345E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86D3B2-A7E5-3C95-B7F7-1F2260AF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4B1C50-E065-85DD-5BF1-6023F43C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82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E65BE7-AEB1-A658-32FA-E91FEF2C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CEA403-3B02-1C64-8F22-C0E53CF5F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7F7BDD-6984-38C3-091C-7911AF0F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D77103-C73C-4342-CDE1-33853535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68B2C3-2779-1413-8FC7-371F8A35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11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5DFF5-9930-A62B-C99D-D1FCA7C5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4BAD7B-7F82-C6FF-361F-95E9788C5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56F528-1073-0031-4803-6B493636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DA3474-EA09-FB99-C0D8-EBAA0B91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5C8000-A928-88B3-80B0-532739DF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72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F7807-3D80-0D9E-D693-B86ED28E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D94503-9920-84C7-7C71-E8D2C9AB1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78C27F-67B4-8197-14B3-0B573C62E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BA254F-ED1F-27EB-08CA-FB1419C5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6AE289-DF0A-6A4B-B0E1-32740801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45F96D-119A-8D8E-65C9-42335175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9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E7667D-74EA-C085-270B-42304A8B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12DEE4-CACE-287E-4228-4509F4331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4D3BE8E-E58D-2811-9F52-55ACA1C9D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C5B9B79-5150-D7D7-8322-C687103CC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B53E6B4-F026-8CEA-81AD-98144A241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C765B60-5305-8FF9-A8BF-E2255C99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969EA8C-0CE8-C68E-2A49-A0299F24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F0F16C-3258-D688-8004-881CFE58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23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4A1E5-D90B-F743-BE5F-BFE08608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41C82A-895C-0848-CD3E-859ED4E1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56387A2-AD53-AE11-DC0A-3D72DBF5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0C8D67-F8FD-C8B0-E871-F0990D9C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39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131DC45-4701-004D-E7E9-A761A024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BA3A7CC-3E43-ECDC-DD7B-F97C8830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284939-BD4E-0844-042E-D1330FB2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97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AD5AF9-3ACB-DFAE-0F69-D51B6677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40B3BF-F948-FA07-CBEA-782528AB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01D7DB-F82B-464A-0ABA-E7C6669A5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EF2EE5-88B9-E3CD-2312-899FD023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AC4792-16BA-4162-4BC0-9902D6EA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B9DA8A-91D4-F1A3-A034-6B44AD98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06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AA3D71-8652-1129-10E9-34E6124A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132624D-8465-5EAD-0CD2-A3BD91854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2443A7-50E4-2CB0-3B34-AD713CE59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1D8784-1AE3-2BCE-FE5A-23700A3C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6CCB31-CA23-303F-65E9-04891A61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C15DBE2-6846-1297-7D50-701EF917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18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4FDF700-3DDE-BFEF-BD30-BF8BE669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E99BB99-8832-E5C5-2C02-0C5721DC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7EDC25-2794-6324-CD5A-4CE7BB117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7812E-3E81-41B0-B3C7-5EB6D3CE330C}" type="datetimeFigureOut">
              <a:rPr lang="sv-SE" smtClean="0"/>
              <a:t>2022-09-12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72D52F-71B6-E52B-EC29-698171149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9E5E90-7670-80FE-EBDA-6AE536861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17D-CEC5-4EA3-98B5-143A7ADA52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9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17CBF2-47B0-D45D-084F-037207085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Kommentarer ESO-rapporten </a:t>
            </a:r>
            <a:r>
              <a:rPr lang="sv-SE" i="1" dirty="0"/>
              <a:t>Tryggare kan ingen vara?</a:t>
            </a:r>
            <a:r>
              <a:rPr lang="sv-SE" dirty="0"/>
              <a:t> av Andreas Bergh &amp; Agneta Kruse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CC7076-9644-036F-BB5B-E661E5E11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4318000"/>
            <a:ext cx="9042400" cy="1625600"/>
          </a:xfrm>
        </p:spPr>
        <p:txBody>
          <a:bodyPr/>
          <a:lstStyle/>
          <a:p>
            <a:r>
              <a:rPr lang="sv-SE" dirty="0"/>
              <a:t> Maria </a:t>
            </a:r>
            <a:r>
              <a:rPr lang="sv-SE" dirty="0" err="1"/>
              <a:t>Stanfors</a:t>
            </a:r>
            <a:r>
              <a:rPr lang="sv-SE" dirty="0"/>
              <a:t> </a:t>
            </a:r>
          </a:p>
          <a:p>
            <a:r>
              <a:rPr lang="sv-SE" dirty="0"/>
              <a:t>Ekonomihögskolan vid Lunds universitet</a:t>
            </a:r>
          </a:p>
          <a:p>
            <a:r>
              <a:rPr lang="sv-SE" dirty="0"/>
              <a:t>12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29971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8AA95-4F63-E672-1F81-CD3D52A9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Övergripande kommentarer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4814F4-8AF7-A5D2-D69D-CAC5734C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673283"/>
          </a:xfrm>
        </p:spPr>
        <p:txBody>
          <a:bodyPr>
            <a:normAutofit/>
          </a:bodyPr>
          <a:lstStyle/>
          <a:p>
            <a:r>
              <a:rPr lang="sv-SE" dirty="0"/>
              <a:t>Viktig rapport! </a:t>
            </a:r>
          </a:p>
          <a:p>
            <a:pPr marL="0" indent="0">
              <a:buNone/>
            </a:pPr>
            <a:r>
              <a:rPr lang="sv-SE" dirty="0"/>
              <a:t>Välfärdssystemet – vad det innebär och varför vi har det, vilken funktion det tjänar och varför det ser ut och fungerar som det gör – ett viktigt ämne</a:t>
            </a:r>
          </a:p>
          <a:p>
            <a:pPr marL="0" indent="0">
              <a:buNone/>
            </a:pPr>
            <a:r>
              <a:rPr lang="sv-SE" dirty="0"/>
              <a:t>Socialförsäkringarna något som berör oss alla – när livet händer</a:t>
            </a:r>
          </a:p>
          <a:p>
            <a:r>
              <a:rPr lang="sv-SE" dirty="0"/>
              <a:t>Gedigen genomgång – mycket information, t o m historik</a:t>
            </a:r>
          </a:p>
          <a:p>
            <a:pPr marL="0" indent="0">
              <a:buNone/>
            </a:pPr>
            <a:r>
              <a:rPr lang="sv-SE" dirty="0"/>
              <a:t>Något som </a:t>
            </a:r>
            <a:r>
              <a:rPr lang="sv-SE" b="1" dirty="0"/>
              <a:t>alla</a:t>
            </a:r>
            <a:r>
              <a:rPr lang="sv-SE" dirty="0"/>
              <a:t>, av olika anledningar, borde känna till bättre</a:t>
            </a:r>
          </a:p>
          <a:p>
            <a:r>
              <a:rPr lang="sv-SE" dirty="0"/>
              <a:t>Konkreta förslag på reformer, både mer genomgripande och mindre förändringar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86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8AA95-4F63-E672-1F81-CD3D52A9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Övergripande kommentarer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4814F4-8AF7-A5D2-D69D-CAC5734C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Rapportens omfattning </a:t>
            </a:r>
          </a:p>
          <a:p>
            <a:pPr marL="0" indent="0">
              <a:buNone/>
            </a:pPr>
            <a:r>
              <a:rPr lang="sv-SE" dirty="0"/>
              <a:t>Omfattande problemområde - för att hantera det görs avgränsningar och generaliseringar som går ut över slutsatsernas (förslagens) tillförlitlighet</a:t>
            </a:r>
          </a:p>
          <a:p>
            <a:r>
              <a:rPr lang="sv-SE" dirty="0"/>
              <a:t>Historieskrivningen</a:t>
            </a:r>
          </a:p>
          <a:p>
            <a:pPr marL="0" indent="0">
              <a:buNone/>
            </a:pPr>
            <a:r>
              <a:rPr lang="sv-SE" dirty="0"/>
              <a:t>Ytlig, missar grundläggande principer samt formativa perioder, därmed också frågan om spårbundenhet och grunden för det svenska välfärdssystemet</a:t>
            </a:r>
          </a:p>
          <a:p>
            <a:r>
              <a:rPr lang="sv-SE" dirty="0"/>
              <a:t>Användning av teorier </a:t>
            </a:r>
          </a:p>
          <a:p>
            <a:pPr marL="0" indent="0">
              <a:buNone/>
            </a:pPr>
            <a:r>
              <a:rPr lang="sv-SE" dirty="0"/>
              <a:t>Stort fokus på riskdelning och dess avarter, mindre på livscykeln och principer för välfärdsmodeller (ansvar, trygghet, omfördelning)</a:t>
            </a:r>
          </a:p>
          <a:p>
            <a:r>
              <a:rPr lang="sv-SE" dirty="0"/>
              <a:t>Delvis omotiverade slutsatser/förslag som pekar på att, men inte </a:t>
            </a:r>
            <a:r>
              <a:rPr lang="sv-SE" b="1" dirty="0"/>
              <a:t>hur</a:t>
            </a:r>
            <a:r>
              <a:rPr lang="sv-SE" dirty="0"/>
              <a:t> reformer ska genomföras, </a:t>
            </a:r>
            <a:r>
              <a:rPr lang="sv-SE" dirty="0" err="1"/>
              <a:t>ev</a:t>
            </a:r>
            <a:r>
              <a:rPr lang="sv-SE" dirty="0"/>
              <a:t> målkonflikter, och förväntade konsekvenser</a:t>
            </a:r>
          </a:p>
        </p:txBody>
      </p:sp>
    </p:spTree>
    <p:extLst>
      <p:ext uri="{BB962C8B-B14F-4D97-AF65-F5344CB8AC3E}">
        <p14:creationId xmlns:p14="http://schemas.microsoft.com/office/powerpoint/2010/main" val="5876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8AA95-4F63-E672-1F81-CD3D52A9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jag saknade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4814F4-8AF7-A5D2-D69D-CAC5734C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29835"/>
          </a:xfrm>
        </p:spPr>
        <p:txBody>
          <a:bodyPr>
            <a:normAutofit/>
          </a:bodyPr>
          <a:lstStyle/>
          <a:p>
            <a:r>
              <a:rPr lang="sv-SE" dirty="0"/>
              <a:t>Rapportens omfattning </a:t>
            </a:r>
          </a:p>
          <a:p>
            <a:pPr marL="0" indent="0">
              <a:buNone/>
            </a:pPr>
            <a:r>
              <a:rPr lang="sv-SE" dirty="0"/>
              <a:t>Tydligare fokus och kopplingar mellan teori, historik och rådande läge. Tydligare problembeskrivning – vilka är utmaningarna? – samt koppling till slutsatserna (förslagen) </a:t>
            </a:r>
          </a:p>
          <a:p>
            <a:r>
              <a:rPr lang="sv-SE" dirty="0"/>
              <a:t>Historieskrivningen</a:t>
            </a:r>
          </a:p>
          <a:p>
            <a:pPr marL="0" indent="0">
              <a:buNone/>
            </a:pPr>
            <a:r>
              <a:rPr lang="sv-SE" dirty="0"/>
              <a:t>Från den förindustriella fattigvården (socknen) till en utvecklad välfärdsstat med ett välfärdssystem under stor press och socialförsäkringar i behöv av reformering</a:t>
            </a:r>
          </a:p>
          <a:p>
            <a:r>
              <a:rPr lang="sv-SE" dirty="0"/>
              <a:t>Demografins betydelse förr och nu</a:t>
            </a:r>
          </a:p>
          <a:p>
            <a:pPr marL="0" indent="0">
              <a:buNone/>
            </a:pPr>
            <a:r>
              <a:rPr lang="sv-SE" dirty="0"/>
              <a:t>Försörjningskvot/-bas, åldrande, (</a:t>
            </a:r>
            <a:r>
              <a:rPr lang="sv-SE" dirty="0" err="1"/>
              <a:t>im</a:t>
            </a:r>
            <a:r>
              <a:rPr lang="sv-SE" dirty="0"/>
              <a:t>)migration, stad vs landsbygd, familjebildning (&gt;fertilitet), kön</a:t>
            </a:r>
          </a:p>
        </p:txBody>
      </p:sp>
    </p:spTree>
    <p:extLst>
      <p:ext uri="{BB962C8B-B14F-4D97-AF65-F5344CB8AC3E}">
        <p14:creationId xmlns:p14="http://schemas.microsoft.com/office/powerpoint/2010/main" val="92716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8AA95-4F63-E672-1F81-CD3D52A9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jag saknade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4814F4-8AF7-A5D2-D69D-CAC5734C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29835"/>
          </a:xfrm>
        </p:spPr>
        <p:txBody>
          <a:bodyPr>
            <a:normAutofit/>
          </a:bodyPr>
          <a:lstStyle/>
          <a:p>
            <a:r>
              <a:rPr lang="sv-SE" dirty="0"/>
              <a:t>Användning av teorier </a:t>
            </a:r>
          </a:p>
          <a:p>
            <a:pPr marL="0" indent="0">
              <a:buNone/>
            </a:pPr>
            <a:r>
              <a:rPr lang="sv-SE" dirty="0"/>
              <a:t>Principer för välfärdsmodeller (ansvar, trygghet, omfördelning, individ vs hushåll, lokalt vs centralt ansvar)</a:t>
            </a:r>
          </a:p>
          <a:p>
            <a:r>
              <a:rPr lang="sv-SE" dirty="0"/>
              <a:t>Förslag som motiveras och prioriteras</a:t>
            </a:r>
          </a:p>
          <a:p>
            <a:pPr marL="0" indent="0">
              <a:buNone/>
            </a:pPr>
            <a:r>
              <a:rPr lang="sv-SE" dirty="0"/>
              <a:t>Vad är det för välfärdssystem (samhälle) vi vill ha? Behöver vi välfärdssystem och socialförsäkringar idag? Förändringar och konsekvenser på olika sikt?</a:t>
            </a:r>
          </a:p>
          <a:p>
            <a:r>
              <a:rPr lang="sv-SE" dirty="0"/>
              <a:t>Jämställdhetsperspektiv</a:t>
            </a:r>
          </a:p>
          <a:p>
            <a:pPr marL="0" indent="0">
              <a:buNone/>
            </a:pPr>
            <a:r>
              <a:rPr lang="sv-SE" dirty="0"/>
              <a:t>Både i genomgång, problembild, reformer och deras väntade konsekvenser (kvinnors roll i den svenska välfärdsstaten, det obetalda arbetet, behov av fler arbetade timmar)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715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204045-B30B-01C1-96CA-7E969E4CD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diskutera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7BA8E-0147-2D62-177B-B8CCD31A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>
            <a:normAutofit/>
          </a:bodyPr>
          <a:lstStyle/>
          <a:p>
            <a:r>
              <a:rPr lang="sv-SE" dirty="0"/>
              <a:t>Ersättningsnivåer (rätt nivå, trygghet vs incitament)</a:t>
            </a:r>
          </a:p>
          <a:p>
            <a:pPr marL="0" indent="0">
              <a:buNone/>
            </a:pPr>
            <a:r>
              <a:rPr lang="sv-SE" dirty="0"/>
              <a:t>Inkomstindexering i </a:t>
            </a:r>
            <a:r>
              <a:rPr lang="sv-SE" dirty="0" err="1"/>
              <a:t>st</a:t>
            </a:r>
            <a:r>
              <a:rPr lang="sv-SE" dirty="0"/>
              <a:t> f prisindexering (F1)</a:t>
            </a:r>
          </a:p>
          <a:p>
            <a:r>
              <a:rPr lang="sv-SE" dirty="0"/>
              <a:t>Rättvisa och tillit genom minskat fusk (F12), kontroll, kompetens</a:t>
            </a:r>
          </a:p>
          <a:p>
            <a:pPr marL="0" indent="0">
              <a:buNone/>
            </a:pPr>
            <a:r>
              <a:rPr lang="sv-SE" dirty="0"/>
              <a:t>Också en fråga om fungerande och legitima institutioner, dvs grunden för hela systemet</a:t>
            </a:r>
          </a:p>
          <a:p>
            <a:r>
              <a:rPr lang="sv-SE" dirty="0"/>
              <a:t>Förståelse inför systemet (F1) – behov av information, utbildning, kunskap/utvärdering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980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204045-B30B-01C1-96CA-7E969E4CD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diskutera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7BA8E-0147-2D62-177B-B8CCD31A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Arbete som grund för välfärd, både som system och för enskilda individer</a:t>
            </a:r>
          </a:p>
          <a:p>
            <a:pPr marL="0" indent="0">
              <a:buNone/>
            </a:pPr>
            <a:r>
              <a:rPr lang="sv-SE" dirty="0"/>
              <a:t>Mål: Högre arbetsutbud och fler arbetade timmar </a:t>
            </a:r>
            <a:r>
              <a:rPr lang="sv-SE" dirty="0" err="1"/>
              <a:t>gnm</a:t>
            </a:r>
            <a:r>
              <a:rPr lang="sv-SE" dirty="0"/>
              <a:t> längre arbetsliv, lägre arbetslöshet, effektivare återgång i arbete efter sjukdom och skada, jämställdhet och jämlikhet</a:t>
            </a:r>
          </a:p>
          <a:p>
            <a:pPr marL="0" indent="0">
              <a:buNone/>
            </a:pPr>
            <a:r>
              <a:rPr lang="sv-SE" dirty="0"/>
              <a:t>Funkar målstyrning och vilken roll spelar F2-3, F5-8? F3 och F8?</a:t>
            </a:r>
          </a:p>
          <a:p>
            <a:r>
              <a:rPr lang="sv-SE" dirty="0"/>
              <a:t>Stabila och långsiktiga lösningar</a:t>
            </a:r>
          </a:p>
          <a:p>
            <a:pPr marL="0" indent="0">
              <a:buNone/>
            </a:pPr>
            <a:r>
              <a:rPr lang="sv-SE" dirty="0"/>
              <a:t>Enhetligt regelverk och effektiv administration; vilka reformer ska prioriteras? AM-läget spelar roll, så även samspel mellan olika aktörer</a:t>
            </a:r>
          </a:p>
          <a:p>
            <a:r>
              <a:rPr lang="sv-SE" dirty="0"/>
              <a:t>Vilket samhälle har vi och vilket samhälle vill vi ha?</a:t>
            </a:r>
          </a:p>
          <a:p>
            <a:pPr marL="0" indent="0">
              <a:buNone/>
            </a:pPr>
            <a:r>
              <a:rPr lang="sv-SE" dirty="0"/>
              <a:t>Allmän standardtrygghet; jämlikhet; systemskifte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118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F8F7A333A8A84EA044E8969FB95788" ma:contentTypeVersion="7" ma:contentTypeDescription="Skapa ett nytt dokument." ma:contentTypeScope="" ma:versionID="3048960cb83b3230bdc5dc0035a62b80">
  <xsd:schema xmlns:xsd="http://www.w3.org/2001/XMLSchema" xmlns:xs="http://www.w3.org/2001/XMLSchema" xmlns:p="http://schemas.microsoft.com/office/2006/metadata/properties" xmlns:ns2="cc625d36-bb37-4650-91b9-0c96159295ba" xmlns:ns3="4e299e88-e5ca-4819-b20c-73fa08639097" xmlns:ns4="d9ef398c-2318-40d4-bad4-288b429e44e5" xmlns:ns5="bc120e58-bf03-48ca-9d09-05f32815b09c" targetNamespace="http://schemas.microsoft.com/office/2006/metadata/properties" ma:root="true" ma:fieldsID="7176a4daf35c33a8fc7177067c435db9" ns2:_="" ns3:_="" ns4:_="" ns5:_="">
    <xsd:import namespace="cc625d36-bb37-4650-91b9-0c96159295ba"/>
    <xsd:import namespace="4e299e88-e5ca-4819-b20c-73fa08639097"/>
    <xsd:import namespace="d9ef398c-2318-40d4-bad4-288b429e44e5"/>
    <xsd:import namespace="bc120e58-bf03-48ca-9d09-05f32815b09c"/>
    <xsd:element name="properties">
      <xsd:complexType>
        <xsd:sequence>
          <xsd:element name="documentManagement">
            <xsd:complexType>
              <xsd:all>
                <xsd:element ref="ns2:k46d94c0acf84ab9a79866a9d8b1905f" minOccurs="0"/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4:c9cd366cc722410295b9eacffbd73909" minOccurs="0"/>
                <xsd:element ref="ns5:TaxKeywordTaxHTField" minOccurs="0"/>
                <xsd:element ref="ns2:edbe0b5c82304c8e847ab7b8c02a77c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k46d94c0acf84ab9a79866a9d8b1905f" ma:index="4" nillable="true" ma:displayName="Organisatorisk enhet_0" ma:hidden="true" ma:internalName="k46d94c0acf84ab9a79866a9d8b1905f">
      <xsd:simpleType>
        <xsd:restriction base="dms:Note"/>
      </xsd:simpleType>
    </xsd:element>
    <xsd:element name="TaxCatchAll" ma:index="5" nillable="true" ma:displayName="Taxonomy Catch All Column" ma:description="" ma:hidden="true" ma:list="{73d8ae25-4dc1-411b-8940-1b762ded353d}" ma:internalName="TaxCatchAll" ma:showField="CatchAllData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5" nillable="true" ma:displayName="Aktivitetskategori_0" ma:hidden="true" ma:internalName="edbe0b5c82304c8e847ab7b8c02a77c3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99e88-e5ca-4819-b20c-73fa08639097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7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f398c-2318-40d4-bad4-288b429e44e5" elementFormDefault="qualified">
    <xsd:import namespace="http://schemas.microsoft.com/office/2006/documentManagement/types"/>
    <xsd:import namespace="http://schemas.microsoft.com/office/infopath/2007/PartnerControls"/>
    <xsd:element name="c9cd366cc722410295b9eacffbd73909" ma:index="9" nillable="true" ma:displayName="Aktivitetskategori_0" ma:hidden="true" ma:internalName="c9cd366cc722410295b9eacffbd73909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20e58-bf03-48ca-9d09-05f32815b09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displayName="TaxKeywordTaxHTField" ma:hidden="true" ma:internalName="TaxKeywordTaxHTField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nehållstyp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9cd366cc722410295b9eacffbd73909 xmlns="d9ef398c-2318-40d4-bad4-288b429e44e5" xsi:nil="true"/>
    <TaxCatchAll xmlns="cc625d36-bb37-4650-91b9-0c96159295ba"/>
    <edbe0b5c82304c8e847ab7b8c02a77c3 xmlns="cc625d36-bb37-4650-91b9-0c96159295ba" xsi:nil="true"/>
    <k46d94c0acf84ab9a79866a9d8b1905f xmlns="cc625d36-bb37-4650-91b9-0c96159295ba" xsi:nil="true"/>
    <TaxKeywordTaxHTField xmlns="bc120e58-bf03-48ca-9d09-05f32815b09c" xsi:nil="true"/>
  </documentManagement>
</p:properties>
</file>

<file path=customXml/itemProps1.xml><?xml version="1.0" encoding="utf-8"?>
<ds:datastoreItem xmlns:ds="http://schemas.openxmlformats.org/officeDocument/2006/customXml" ds:itemID="{8BE18B86-6B3F-405B-A764-B97F66726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625d36-bb37-4650-91b9-0c96159295ba"/>
    <ds:schemaRef ds:uri="4e299e88-e5ca-4819-b20c-73fa08639097"/>
    <ds:schemaRef ds:uri="d9ef398c-2318-40d4-bad4-288b429e44e5"/>
    <ds:schemaRef ds:uri="bc120e58-bf03-48ca-9d09-05f32815b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D33C8E-5A33-439A-B8BF-BEA44828F7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4E6AD9F-430C-494A-9EE1-6CED4540E95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35E0A-3F9D-4ECA-9356-171CC897D478}">
  <ds:schemaRefs>
    <ds:schemaRef ds:uri="http://schemas.microsoft.com/office/2006/documentManagement/types"/>
    <ds:schemaRef ds:uri="d9ef398c-2318-40d4-bad4-288b429e44e5"/>
    <ds:schemaRef ds:uri="http://schemas.microsoft.com/office/infopath/2007/PartnerControls"/>
    <ds:schemaRef ds:uri="http://purl.org/dc/elements/1.1/"/>
    <ds:schemaRef ds:uri="http://schemas.microsoft.com/office/2006/metadata/properties"/>
    <ds:schemaRef ds:uri="cc625d36-bb37-4650-91b9-0c96159295ba"/>
    <ds:schemaRef ds:uri="4e299e88-e5ca-4819-b20c-73fa08639097"/>
    <ds:schemaRef ds:uri="http://purl.org/dc/terms/"/>
    <ds:schemaRef ds:uri="http://www.w3.org/XML/1998/namespace"/>
    <ds:schemaRef ds:uri="http://schemas.openxmlformats.org/package/2006/metadata/core-properties"/>
    <ds:schemaRef ds:uri="bc120e58-bf03-48ca-9d09-05f32815b09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Bredbild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Kommentarer ESO-rapporten Tryggare kan ingen vara? av Andreas Bergh &amp; Agneta Kruse</vt:lpstr>
      <vt:lpstr>Övergripande kommentarer</vt:lpstr>
      <vt:lpstr>Övergripande kommentarer</vt:lpstr>
      <vt:lpstr>Vad jag saknade</vt:lpstr>
      <vt:lpstr>Vad jag saknade</vt:lpstr>
      <vt:lpstr>Att diskutera</vt:lpstr>
      <vt:lpstr>Att diskutera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Kommentarer ESO-rapporten Tryggare kan ingen vara? av Andreas Bergh &amp; Agneta Kruse</dc:title>
  <dc:creator>maria.stanfors@gmail.com</dc:creator>
  <cp:lastModifiedBy>Charlotte Nömmera</cp:lastModifiedBy>
  <cp:revision>11</cp:revision>
  <dcterms:created xsi:type="dcterms:W3CDTF">2022-09-11T10:10:21Z</dcterms:created>
  <dcterms:modified xsi:type="dcterms:W3CDTF">2022-09-12T04:21:39Z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0x01010065F8F7A333A8A84EA044E8969FB95788</vt:lpwstr>
  </property>
  <property fmtid="{D5CDD505-2E9C-101B-9397-08002B2CF9AE}" pid="3" name="ActivityCategory0">
    <vt:lpwstr/>
  </property>
  <property fmtid="{D5CDD505-2E9C-101B-9397-08002B2CF9AE}" pid="4" name="Organisation">
    <vt:lpwstr/>
  </property>
  <property fmtid="{D5CDD505-2E9C-101B-9397-08002B2CF9AE}" pid="5" name="TaxKeyword">
    <vt:lpwstr/>
  </property>
  <property fmtid="{D5CDD505-2E9C-101B-9397-08002B2CF9AE}" pid="6" name="ActivityCategory">
    <vt:lpwstr/>
  </property>
</Properties>
</file>